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41"/>
  </p:notesMasterIdLst>
  <p:handoutMasterIdLst>
    <p:handoutMasterId r:id="rId42"/>
  </p:handoutMasterIdLst>
  <p:sldIdLst>
    <p:sldId id="257" r:id="rId2"/>
    <p:sldId id="273" r:id="rId3"/>
    <p:sldId id="277" r:id="rId4"/>
    <p:sldId id="286" r:id="rId5"/>
    <p:sldId id="278" r:id="rId6"/>
    <p:sldId id="280" r:id="rId7"/>
    <p:sldId id="329" r:id="rId8"/>
    <p:sldId id="318" r:id="rId9"/>
    <p:sldId id="330" r:id="rId10"/>
    <p:sldId id="331" r:id="rId11"/>
    <p:sldId id="332" r:id="rId12"/>
    <p:sldId id="333" r:id="rId13"/>
    <p:sldId id="334" r:id="rId14"/>
    <p:sldId id="335" r:id="rId15"/>
    <p:sldId id="326" r:id="rId16"/>
    <p:sldId id="347" r:id="rId17"/>
    <p:sldId id="336" r:id="rId18"/>
    <p:sldId id="337" r:id="rId19"/>
    <p:sldId id="338" r:id="rId20"/>
    <p:sldId id="339" r:id="rId21"/>
    <p:sldId id="285" r:id="rId22"/>
    <p:sldId id="260" r:id="rId23"/>
    <p:sldId id="309" r:id="rId24"/>
    <p:sldId id="290" r:id="rId25"/>
    <p:sldId id="311" r:id="rId26"/>
    <p:sldId id="312" r:id="rId27"/>
    <p:sldId id="307" r:id="rId28"/>
    <p:sldId id="340" r:id="rId29"/>
    <p:sldId id="341" r:id="rId30"/>
    <p:sldId id="342" r:id="rId31"/>
    <p:sldId id="346" r:id="rId32"/>
    <p:sldId id="297" r:id="rId33"/>
    <p:sldId id="271" r:id="rId34"/>
    <p:sldId id="296" r:id="rId35"/>
    <p:sldId id="276" r:id="rId36"/>
    <p:sldId id="343" r:id="rId37"/>
    <p:sldId id="344" r:id="rId38"/>
    <p:sldId id="345" r:id="rId39"/>
    <p:sldId id="30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urali Dharan" initials="M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717" autoAdjust="0"/>
  </p:normalViewPr>
  <p:slideViewPr>
    <p:cSldViewPr>
      <p:cViewPr varScale="1">
        <p:scale>
          <a:sx n="70" d="100"/>
          <a:sy n="70" d="100"/>
        </p:scale>
        <p:origin x="14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019DF-7C83-4345-B836-ECBAC1ED1205}" type="datetimeFigureOut">
              <a:rPr lang="en-US" smtClean="0"/>
              <a:pPr/>
              <a:t>12/27/2015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2D296-643E-4983-A593-F932CEA71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792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85D7B-6EC3-48A0-9CAC-987D5A4E90B3}" type="datetimeFigureOut">
              <a:rPr lang="en-US" smtClean="0"/>
              <a:pPr/>
              <a:t>12/27/2015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16B08-A330-4249-BD8B-D15F876D7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98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77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37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0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7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5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75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0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37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7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90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5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27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97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4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68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78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67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21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86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36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0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65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07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7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7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4E07-011D-4B75-9A05-76161690797F}" type="datetime1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B4CC-6D66-4499-9205-3BB7226B89F3}" type="datetime1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33ED-3705-450C-AB5F-972EB89664DD}" type="datetime1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9353-5B88-4F60-98F6-EAFAAD40DC49}" type="datetime1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C88E-0447-4417-AFFD-EAF29BADE711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7669-CECE-4CE6-9920-F75321E6D6C7}" type="datetime1">
              <a:rPr lang="en-US" smtClean="0"/>
              <a:t>12/27/2015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4E07-198D-4F7A-B7F1-75810AEAC40B}" type="datetime1">
              <a:rPr lang="en-US" smtClean="0"/>
              <a:t>12/27/2015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B8B5-9B6B-4106-A116-03E3E4D4400A}" type="datetime1">
              <a:rPr lang="en-US" smtClean="0"/>
              <a:t>12/27/2015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EC8D-72EF-4FF7-AE2E-4B9E3AFA0D1D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EEF0BBA-3C34-48C0-882B-F221C46765D7}" type="datetime1">
              <a:rPr lang="en-US" smtClean="0"/>
              <a:t>12/27/2015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0608773-A020-45E3-831C-A0B582818D82}" type="datetime1">
              <a:rPr lang="en-US" smtClean="0"/>
              <a:t>12/27/2015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VLSI Design Conference,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AF9EE7D-FB37-4E04-8982-7171E671F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mailto:vmn0001@auburn.edu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839200" cy="2190750"/>
          </a:xfrm>
        </p:spPr>
        <p:txBody>
          <a:bodyPr>
            <a:noAutofit/>
          </a:bodyPr>
          <a:lstStyle/>
          <a:p>
            <a:pPr algn="ctr"/>
            <a:r>
              <a:rPr lang="en-US" sz="3800" dirty="0" smtClean="0"/>
              <a:t>Database Search and ATPG – Interdisciplinary Domains and Algorithms</a:t>
            </a:r>
            <a:br>
              <a:rPr lang="en-US" sz="38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3800" i="1" dirty="0" smtClean="0"/>
              <a:t>An Embedded Tutorial</a:t>
            </a:r>
            <a:endParaRPr lang="en-US" sz="3800" i="1" dirty="0"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54102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sz="quarter" idx="1"/>
          </p:nvPr>
        </p:nvSpPr>
        <p:spPr>
          <a:xfrm>
            <a:off x="0" y="5257800"/>
            <a:ext cx="9144000" cy="1600200"/>
          </a:xfrm>
        </p:spPr>
        <p:txBody>
          <a:bodyPr>
            <a:normAutofit fontScale="85000" lnSpcReduction="10000"/>
          </a:bodyPr>
          <a:lstStyle/>
          <a:p>
            <a:pPr algn="ctr"/>
            <a:endParaRPr lang="en-US" sz="2600" b="1" dirty="0"/>
          </a:p>
          <a:p>
            <a:r>
              <a:rPr lang="en-US" sz="2600" b="1" dirty="0">
                <a:effectLst/>
              </a:rPr>
              <a:t>   Murali Venkatasubramanian                                         </a:t>
            </a:r>
            <a:r>
              <a:rPr lang="en-US" sz="2600" b="1" dirty="0" err="1">
                <a:effectLst/>
              </a:rPr>
              <a:t>Vishwani</a:t>
            </a:r>
            <a:r>
              <a:rPr lang="en-US" sz="2600" b="1" dirty="0">
                <a:effectLst/>
              </a:rPr>
              <a:t> D. Agrawal</a:t>
            </a:r>
          </a:p>
          <a:p>
            <a:pPr algn="ctr"/>
            <a:r>
              <a:rPr lang="en-US" sz="2600" b="1" dirty="0"/>
              <a:t>         Ph.D. Candidate                                            James J. Danaher Professor</a:t>
            </a:r>
            <a:endParaRPr lang="en-US" sz="2600" b="1" dirty="0">
              <a:effectLst/>
            </a:endParaRPr>
          </a:p>
          <a:p>
            <a:pPr lvl="0" algn="ctr"/>
            <a:r>
              <a:rPr lang="en-US" sz="2600" b="1" dirty="0">
                <a:solidFill>
                  <a:srgbClr val="00B0F0"/>
                </a:solidFill>
                <a:effectLst/>
              </a:rPr>
              <a:t>Department of Electrical and Computer Engineering </a:t>
            </a:r>
          </a:p>
          <a:p>
            <a:pPr lvl="0" algn="ctr"/>
            <a:r>
              <a:rPr lang="en-US" sz="2600" b="1" dirty="0">
                <a:solidFill>
                  <a:srgbClr val="F78819"/>
                </a:solidFill>
                <a:effectLst/>
              </a:rPr>
              <a:t>Auburn University</a:t>
            </a:r>
          </a:p>
          <a:p>
            <a:endParaRPr lang="en-US" sz="2400" dirty="0">
              <a:effectLst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b="3306"/>
          <a:stretch>
            <a:fillRect/>
          </a:stretch>
        </p:blipFill>
        <p:spPr bwMode="auto">
          <a:xfrm>
            <a:off x="3467100" y="2419350"/>
            <a:ext cx="23241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2"/>
    </mc:Choice>
    <mc:Fallback xmlns="">
      <p:transition spd="slow" advTm="4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Interdisciplinary Connection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524001"/>
                <a:ext cx="8839200" cy="4876800"/>
              </a:xfrm>
            </p:spPr>
            <p:txBody>
              <a:bodyPr vert="horz" lIns="54864" tIns="91440" rtlCol="0" anchor="t">
                <a:normAutofit fontScale="85000" lnSpcReduction="10000"/>
              </a:bodyPr>
              <a:lstStyle/>
              <a:p>
                <a:r>
                  <a:rPr lang="en-US" dirty="0" smtClean="0"/>
                  <a:t>Key elements show testing algorithms can be redefined as database search algorithms.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Brute force search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vector combinations is analogous to linear search.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Algorithmic ATPGs are forms of tree traversals.</a:t>
                </a:r>
              </a:p>
              <a:p>
                <a:pPr lvl="1"/>
                <a:r>
                  <a:rPr lang="en-US" dirty="0" smtClean="0"/>
                  <a:t>D algorithm a type of breadth-first search.</a:t>
                </a:r>
              </a:p>
              <a:p>
                <a:pPr lvl="1"/>
                <a:r>
                  <a:rPr lang="en-US" dirty="0" smtClean="0"/>
                  <a:t>PODEM and FAN forms of depth-first search.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Weighted random generators, anti-random testing, spectral test generation are forms of simulated annealing.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524001"/>
                <a:ext cx="8839200" cy="4876800"/>
              </a:xfrm>
              <a:blipFill rotWithShape="0">
                <a:blip r:embed="rId6"/>
                <a:stretch>
                  <a:fillRect t="-1000" r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50D9-8464-4652-B8CD-FD914FC26B8A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7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61"/>
    </mc:Choice>
    <mc:Fallback xmlns="">
      <p:transition spd="slow" advTm="8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Interdisciplinary Connection (c0ntd..)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876800"/>
          </a:xfrm>
        </p:spPr>
        <p:txBody>
          <a:bodyPr vert="horz" lIns="54864" tIns="91440" rtlCol="0" anchor="t">
            <a:normAutofit fontScale="92500" lnSpcReduction="10000"/>
          </a:bodyPr>
          <a:lstStyle/>
          <a:p>
            <a:r>
              <a:rPr lang="en-US" dirty="0" smtClean="0"/>
              <a:t>Genetic algorithms applied in VLSI Testing [Saab et al., 1992; </a:t>
            </a:r>
            <a:r>
              <a:rPr lang="en-US" dirty="0" err="1" smtClean="0"/>
              <a:t>O’Dare</a:t>
            </a:r>
            <a:r>
              <a:rPr lang="en-US" dirty="0" smtClean="0"/>
              <a:t> and </a:t>
            </a:r>
            <a:r>
              <a:rPr lang="en-US" dirty="0" err="1" smtClean="0"/>
              <a:t>Arslan</a:t>
            </a:r>
            <a:r>
              <a:rPr lang="en-US" dirty="0" smtClean="0"/>
              <a:t>, 1994; </a:t>
            </a:r>
            <a:r>
              <a:rPr lang="en-US" dirty="0" err="1" smtClean="0"/>
              <a:t>Corno</a:t>
            </a:r>
            <a:r>
              <a:rPr lang="en-US" dirty="0" smtClean="0"/>
              <a:t> et al, 1996].</a:t>
            </a:r>
          </a:p>
          <a:p>
            <a:endParaRPr lang="en-US" dirty="0" smtClean="0"/>
          </a:p>
          <a:p>
            <a:r>
              <a:rPr lang="en-US" dirty="0" smtClean="0"/>
              <a:t>Huge benefit if ATPG algorithm utilized one of the most efficient database search algorithms.</a:t>
            </a:r>
          </a:p>
          <a:p>
            <a:pPr lvl="1"/>
            <a:r>
              <a:rPr lang="en-US" dirty="0" smtClean="0"/>
              <a:t>Grover’s algorithm for database search.</a:t>
            </a:r>
          </a:p>
          <a:p>
            <a:endParaRPr lang="en-US" dirty="0" smtClean="0"/>
          </a:p>
          <a:p>
            <a:r>
              <a:rPr lang="en-US" dirty="0" smtClean="0"/>
              <a:t>Being a quantum algorithm, the speed-up is quite significant and mathematically most optimal [Boyer et al., 1998].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50D9-8464-4652-B8CD-FD914FC26B8A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9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8"/>
    </mc:Choice>
    <mc:Fallback xmlns="">
      <p:transition spd="slow" advTm="4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Computing – The Future!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Touted as a “silver bullet” to exponential complex research problems [Deutsch and </a:t>
            </a:r>
            <a:r>
              <a:rPr lang="en-US" dirty="0" err="1" smtClean="0"/>
              <a:t>Jozsa</a:t>
            </a:r>
            <a:r>
              <a:rPr lang="en-US" dirty="0" smtClean="0"/>
              <a:t>, 1992].</a:t>
            </a:r>
          </a:p>
          <a:p>
            <a:endParaRPr lang="en-US" dirty="0" smtClean="0"/>
          </a:p>
          <a:p>
            <a:r>
              <a:rPr lang="en-US" dirty="0" smtClean="0"/>
              <a:t>Wide ranging applications of quantum computing.</a:t>
            </a:r>
          </a:p>
          <a:p>
            <a:pPr lvl="1"/>
            <a:r>
              <a:rPr lang="en-US" dirty="0" smtClean="0"/>
              <a:t>Quantum communication [Kimble, 2008].</a:t>
            </a:r>
          </a:p>
          <a:p>
            <a:pPr lvl="1"/>
            <a:r>
              <a:rPr lang="en-US" dirty="0" smtClean="0"/>
              <a:t>Quantum modeling [Weiss, 1999].</a:t>
            </a:r>
          </a:p>
          <a:p>
            <a:pPr lvl="1"/>
            <a:r>
              <a:rPr lang="en-US" dirty="0" smtClean="0"/>
              <a:t>Quantum cryptography [Boyer et al., 1998; Gisin et al., 2002; Bernstein et al., 2009].</a:t>
            </a:r>
          </a:p>
          <a:p>
            <a:endParaRPr lang="en-US" dirty="0" smtClean="0"/>
          </a:p>
          <a:p>
            <a:r>
              <a:rPr lang="en-US" dirty="0" smtClean="0"/>
              <a:t>Successful building of quantum logic gate in silicon [Clarke and Wilhelm, 2008; </a:t>
            </a:r>
            <a:r>
              <a:rPr lang="en-US" dirty="0" err="1" smtClean="0"/>
              <a:t>Schoelkopf</a:t>
            </a:r>
            <a:r>
              <a:rPr lang="en-US" dirty="0" smtClean="0"/>
              <a:t> and </a:t>
            </a:r>
            <a:r>
              <a:rPr lang="en-US" dirty="0" err="1" smtClean="0"/>
              <a:t>Girvin</a:t>
            </a:r>
            <a:r>
              <a:rPr lang="en-US" dirty="0" smtClean="0"/>
              <a:t>, 2008].</a:t>
            </a:r>
          </a:p>
          <a:p>
            <a:endParaRPr lang="en-US" dirty="0" smtClean="0"/>
          </a:p>
          <a:p>
            <a:r>
              <a:rPr lang="en-US" dirty="0" smtClean="0"/>
              <a:t>IBM scientists design new scalable quantum circuit [IBM, 2015].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6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32"/>
    </mc:Choice>
    <mc:Fallback xmlns="">
      <p:transition spd="slow" advTm="4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Computing (contd..)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4436"/>
            <a:ext cx="8348662" cy="451648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340" y="6031468"/>
            <a:ext cx="870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Seven stages of developing a practical quantum computer [</a:t>
            </a:r>
            <a:r>
              <a:rPr lang="en-US" dirty="0" err="1" smtClean="0"/>
              <a:t>Devoret</a:t>
            </a:r>
            <a:r>
              <a:rPr lang="en-US" dirty="0" smtClean="0"/>
              <a:t> and </a:t>
            </a:r>
            <a:r>
              <a:rPr lang="en-US" dirty="0" err="1" smtClean="0"/>
              <a:t>Schoelkopf</a:t>
            </a:r>
            <a:r>
              <a:rPr lang="en-US" dirty="0" smtClean="0"/>
              <a:t>, 2013].</a:t>
            </a:r>
            <a:endParaRPr lang="en-US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1"/>
    </mc:Choice>
    <mc:Fallback xmlns="">
      <p:transition spd="slow" advTm="32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Computing (contd..)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48006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Google and NASA using D-wave machines for research [Jones, 2013].</a:t>
                </a:r>
              </a:p>
              <a:p>
                <a:endParaRPr lang="en-US" dirty="0"/>
              </a:p>
              <a:p>
                <a:r>
                  <a:rPr lang="en-US" dirty="0" smtClean="0"/>
                  <a:t>Detailed efforts in developing quantum algorithms.</a:t>
                </a:r>
              </a:p>
              <a:p>
                <a:endParaRPr lang="en-US" dirty="0"/>
              </a:p>
              <a:p>
                <a:r>
                  <a:rPr lang="en-US" dirty="0" smtClean="0"/>
                  <a:t>Shor’s factorization algorithm [Shor, 1997] a prominent quantum algorithm.</a:t>
                </a:r>
              </a:p>
              <a:p>
                <a:pPr lvl="1"/>
                <a:r>
                  <a:rPr lang="en-US" dirty="0" smtClean="0"/>
                  <a:t>Given an integer N, find its prime factors.</a:t>
                </a:r>
              </a:p>
              <a:p>
                <a:pPr lvl="1"/>
                <a:r>
                  <a:rPr lang="en-US" dirty="0" smtClean="0"/>
                  <a:t>Used to test D-wave machines.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Grover’s database search algorithm [Grover, 1996] another groundbreaking algorithm.</a:t>
                </a:r>
              </a:p>
              <a:p>
                <a:pPr lvl="1"/>
                <a:r>
                  <a:rPr lang="en-US" dirty="0" smtClean="0"/>
                  <a:t>Complexity of O(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and is </a:t>
                </a:r>
                <a:r>
                  <a:rPr lang="en-US" dirty="0" err="1" smtClean="0"/>
                  <a:t>quadratically</a:t>
                </a:r>
                <a:r>
                  <a:rPr lang="en-US" dirty="0" smtClean="0"/>
                  <a:t> faster [Boyer et al., 1998].</a:t>
                </a: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4800600"/>
              </a:xfrm>
              <a:blipFill rotWithShape="0">
                <a:blip r:embed="rId5"/>
                <a:stretch>
                  <a:fillRect t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1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2"/>
    </mc:Choice>
    <mc:Fallback xmlns="">
      <p:transition spd="slow" advTm="8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Grover's Quantum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54864" tIns="91440" rtlCol="0" anchor="t">
            <a:normAutofit fontScale="85000" lnSpcReduction="20000"/>
          </a:bodyPr>
          <a:lstStyle/>
          <a:p>
            <a:r>
              <a:rPr lang="en-US" dirty="0"/>
              <a:t>Finds the element in an unsorted database which can satisfy a particular function.</a:t>
            </a:r>
          </a:p>
          <a:p>
            <a:pPr lvl="1"/>
            <a:r>
              <a:rPr lang="en-US" dirty="0"/>
              <a:t>Uses an "Oracle" to iteratively search for the qubits representing the element to be searched.</a:t>
            </a:r>
          </a:p>
          <a:p>
            <a:endParaRPr lang="en-US" dirty="0"/>
          </a:p>
          <a:p>
            <a:r>
              <a:rPr lang="en-US" dirty="0"/>
              <a:t>Idea of “Oracle” key behind implementation of Grover’s quantum search algorithm.</a:t>
            </a:r>
          </a:p>
          <a:p>
            <a:pPr lvl="1"/>
            <a:r>
              <a:rPr lang="en-US" dirty="0"/>
              <a:t>Can recognize the solution to a database search without knowing the actual solution.</a:t>
            </a:r>
          </a:p>
          <a:p>
            <a:endParaRPr lang="en-US" dirty="0"/>
          </a:p>
          <a:p>
            <a:r>
              <a:rPr lang="en-US" dirty="0"/>
              <a:t>Distinction between </a:t>
            </a:r>
            <a:r>
              <a:rPr lang="en-US" i="1" dirty="0"/>
              <a:t>“knowing”</a:t>
            </a:r>
            <a:r>
              <a:rPr lang="en-US" dirty="0"/>
              <a:t> the solution and </a:t>
            </a:r>
            <a:r>
              <a:rPr lang="en-US" i="1" dirty="0"/>
              <a:t>“recognizing”</a:t>
            </a:r>
            <a:r>
              <a:rPr lang="en-US" dirty="0"/>
              <a:t> the solution [Nielsen and Chuang, 2011].</a:t>
            </a:r>
          </a:p>
          <a:p>
            <a:pPr lvl="1"/>
            <a:r>
              <a:rPr lang="en-US" dirty="0"/>
              <a:t>Possible to do the latter without knowing the former.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6357-F942-4BDD-B889-B2AECC6EC973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2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86"/>
    </mc:Choice>
    <mc:Fallback xmlns="">
      <p:transition spd="slow" advTm="8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Grover’s Algorithm (contd..)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" y="6019800"/>
            <a:ext cx="870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search effort vs. Database size comparison of Grover’s Search and Linear Search.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79" t="1606" r="2478" b="15290"/>
          <a:stretch/>
        </p:blipFill>
        <p:spPr>
          <a:xfrm>
            <a:off x="609599" y="1676400"/>
            <a:ext cx="8077201" cy="424053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9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84"/>
    </mc:Choice>
    <mc:Fallback>
      <p:transition spd="slow" advTm="7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 txBox="1">
            <a:spLocks/>
          </p:cNvSpPr>
          <p:nvPr/>
        </p:nvSpPr>
        <p:spPr>
          <a:xfrm>
            <a:off x="685800" y="3051048"/>
            <a:ext cx="8077200" cy="1673352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850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Applications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Grover’s Algorithm in VLSI Testing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8"/>
    </mc:Choice>
    <mc:Fallback xmlns="">
      <p:transition spd="slow" advTm="2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Grover’s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Singh and Singh, 2003; Singh et al., 2005 used </a:t>
            </a:r>
            <a:r>
              <a:rPr lang="en-US" dirty="0" err="1" smtClean="0"/>
              <a:t>Chakradhar</a:t>
            </a:r>
            <a:r>
              <a:rPr lang="en-US" dirty="0" smtClean="0"/>
              <a:t> et al., 1993 as a starting point.</a:t>
            </a:r>
          </a:p>
          <a:p>
            <a:pPr lvl="1"/>
            <a:r>
              <a:rPr lang="en-US" dirty="0" smtClean="0"/>
              <a:t>Reformulating the testing problem as an energy minimization problem in neural networks.</a:t>
            </a:r>
          </a:p>
          <a:p>
            <a:endParaRPr lang="en-US" dirty="0"/>
          </a:p>
          <a:p>
            <a:r>
              <a:rPr lang="en-US" dirty="0" smtClean="0"/>
              <a:t>Proof of concept established showing Grover’s algorithm faster than simulated annealing or exhaustive search [Singh and Singh, 2003].</a:t>
            </a:r>
          </a:p>
          <a:p>
            <a:endParaRPr lang="en-US" dirty="0" smtClean="0"/>
          </a:p>
          <a:p>
            <a:r>
              <a:rPr lang="en-US" dirty="0" smtClean="0"/>
              <a:t>More detailed study of ISCAS’89 benchmark circuits [Singh et al., 2005].</a:t>
            </a:r>
          </a:p>
          <a:p>
            <a:pPr lvl="1"/>
            <a:r>
              <a:rPr lang="en-US" dirty="0" smtClean="0"/>
              <a:t>Comparison of QATPG, DNA based algorithm called DATPG, genetic algorithm and exhaustive search.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6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77"/>
    </mc:Choice>
    <mc:Fallback xmlns="">
      <p:transition spd="slow" advTm="6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Applications (contd..)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1574552"/>
            <a:ext cx="5718185" cy="429589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04800" y="5870448"/>
            <a:ext cx="8686800" cy="758952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2100" dirty="0" smtClean="0"/>
              <a:t>Comparison of Exhaustive Search and Quantum Search [Singh et al., 2005].</a:t>
            </a:r>
            <a:endParaRPr lang="en-US" sz="21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5"/>
    </mc:Choice>
    <mc:Fallback xmlns="">
      <p:transition spd="slow" advTm="3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Definition of problem statement</a:t>
            </a:r>
          </a:p>
          <a:p>
            <a:endParaRPr lang="en-US" sz="2800" dirty="0" smtClean="0"/>
          </a:p>
          <a:p>
            <a:r>
              <a:rPr lang="en-US" sz="2800" dirty="0" smtClean="0"/>
              <a:t>Research overview of ATPG and database search</a:t>
            </a:r>
          </a:p>
          <a:p>
            <a:endParaRPr lang="en-US" sz="2800" dirty="0" smtClean="0"/>
          </a:p>
          <a:p>
            <a:r>
              <a:rPr lang="en-US" sz="2800" dirty="0" smtClean="0"/>
              <a:t>Interdisciplinary connection</a:t>
            </a:r>
          </a:p>
          <a:p>
            <a:endParaRPr lang="en-US" sz="2800" dirty="0" smtClean="0"/>
          </a:p>
          <a:p>
            <a:r>
              <a:rPr lang="en-US" sz="2800" dirty="0" smtClean="0"/>
              <a:t>Quantum computing and Grover’s algorithm</a:t>
            </a:r>
          </a:p>
          <a:p>
            <a:endParaRPr lang="en-US" sz="2800" dirty="0"/>
          </a:p>
          <a:p>
            <a:r>
              <a:rPr lang="en-US" sz="2800" dirty="0" smtClean="0"/>
              <a:t>Our implementation of quantum search</a:t>
            </a:r>
          </a:p>
          <a:p>
            <a:pPr marL="118872" indent="0">
              <a:buNone/>
            </a:pPr>
            <a:endParaRPr lang="en-US" sz="2800" dirty="0" smtClean="0"/>
          </a:p>
          <a:p>
            <a:r>
              <a:rPr lang="en-US" sz="2800" dirty="0" smtClean="0"/>
              <a:t>Explanation of our results</a:t>
            </a:r>
          </a:p>
          <a:p>
            <a:endParaRPr lang="en-US" sz="2800" dirty="0"/>
          </a:p>
          <a:p>
            <a:r>
              <a:rPr lang="en-US" sz="2800" dirty="0" smtClean="0"/>
              <a:t>Future work and conclusion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180-5F6B-4737-84CC-D75D13F7438A}" type="datetime1">
              <a:rPr lang="en-US" smtClean="0"/>
              <a:t>12/27/2015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0"/>
    </mc:Choice>
    <mc:Fallback xmlns="">
      <p:transition spd="slow" advTm="4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Applications (contd..)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216103" y="5560365"/>
            <a:ext cx="8686800" cy="758952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1800" dirty="0"/>
              <a:t>Comparison of fault coverage vs. CPU time for exhaustive </a:t>
            </a:r>
            <a:r>
              <a:rPr lang="en-US" sz="1800" dirty="0" smtClean="0"/>
              <a:t>search (ES</a:t>
            </a:r>
            <a:r>
              <a:rPr lang="en-US" sz="1800" dirty="0"/>
              <a:t>), genetic algorithm (GA), DNA based algorithm (DATPG) and </a:t>
            </a:r>
            <a:r>
              <a:rPr lang="en-US" sz="1800" dirty="0" smtClean="0"/>
              <a:t>quantum search </a:t>
            </a:r>
            <a:r>
              <a:rPr lang="en-US" sz="1800" dirty="0"/>
              <a:t>(QATPG</a:t>
            </a:r>
            <a:r>
              <a:rPr lang="en-US" sz="1800" dirty="0" smtClean="0"/>
              <a:t>) [Singh et al., 2005].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8966606" cy="387868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0"/>
    </mc:Choice>
    <mc:Fallback xmlns="">
      <p:transition spd="slow" advTm="7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 txBox="1">
            <a:spLocks/>
          </p:cNvSpPr>
          <p:nvPr/>
        </p:nvSpPr>
        <p:spPr>
          <a:xfrm>
            <a:off x="762000" y="3355848"/>
            <a:ext cx="8077200" cy="1673352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Methodology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7"/>
    </mc:Choice>
    <mc:Fallback xmlns="">
      <p:transition spd="slow" advTm="2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Conceptual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latin typeface="Corbel" charset="0"/>
              </a:rPr>
              <a:t>Nature of quantum computing implies no information loss.</a:t>
            </a:r>
          </a:p>
          <a:p>
            <a:endParaRPr lang="en-US" sz="2800" dirty="0" smtClean="0"/>
          </a:p>
          <a:p>
            <a:r>
              <a:rPr lang="en-US" sz="3100" dirty="0" smtClean="0"/>
              <a:t>Main conjecture is to avoid all vectors with properties similar to known failed test vectors.</a:t>
            </a:r>
          </a:p>
          <a:p>
            <a:pPr lvl="1"/>
            <a:r>
              <a:rPr lang="en-US" sz="2600" dirty="0" smtClean="0"/>
              <a:t>The direction of search gets skewed towards the correct test vector.</a:t>
            </a:r>
          </a:p>
          <a:p>
            <a:endParaRPr lang="en-US" sz="2800" dirty="0" smtClean="0"/>
          </a:p>
          <a:p>
            <a:r>
              <a:rPr lang="en-US" sz="3100" dirty="0"/>
              <a:t>Proposed algorithm utilizes both successful and failed test vectors.</a:t>
            </a:r>
          </a:p>
          <a:p>
            <a:pPr lvl="1"/>
            <a:r>
              <a:rPr lang="en-US" sz="2600" dirty="0"/>
              <a:t>Moving away from failed vectors will lead to solution in quicker iterations.</a:t>
            </a:r>
          </a:p>
          <a:p>
            <a:endParaRPr lang="en-US" sz="2800" dirty="0" smtClean="0"/>
          </a:p>
          <a:p>
            <a:r>
              <a:rPr lang="en-US" sz="3100" dirty="0" smtClean="0"/>
              <a:t>Test vectors in the vector space are classified into three categories:</a:t>
            </a:r>
          </a:p>
          <a:p>
            <a:pPr lvl="1"/>
            <a:r>
              <a:rPr lang="en-US" sz="2600" dirty="0" smtClean="0"/>
              <a:t>Activation vectors</a:t>
            </a:r>
          </a:p>
          <a:p>
            <a:pPr lvl="1"/>
            <a:r>
              <a:rPr lang="en-US" sz="2600" dirty="0" smtClean="0"/>
              <a:t>Propagation vectors</a:t>
            </a:r>
          </a:p>
          <a:p>
            <a:pPr lvl="1"/>
            <a:r>
              <a:rPr lang="en-US" sz="2600" dirty="0" smtClean="0"/>
              <a:t>Failed vectors</a:t>
            </a:r>
            <a:endParaRPr lang="en-US" sz="2600" dirty="0"/>
          </a:p>
          <a:p>
            <a:endParaRPr lang="en-US" sz="28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18CA-9051-4F3E-B39F-C560FE2F7BD2}" type="datetime1">
              <a:rPr lang="en-US" smtClean="0"/>
              <a:t>12/27/2015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9"/>
    </mc:Choice>
    <mc:Fallback xmlns="">
      <p:transition spd="slow" advTm="48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(contd..)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89A4-5288-4298-B09D-2A17BB9909BA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152400" y="6172200"/>
            <a:ext cx="9144000" cy="305860"/>
          </a:xfrm>
          <a:prstGeom prst="rect">
            <a:avLst/>
          </a:prstGeom>
        </p:spPr>
        <p:txBody>
          <a:bodyPr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Font typeface="Wingdings 2"/>
              <a:buNone/>
            </a:pPr>
            <a:r>
              <a:rPr lang="en-US" sz="1600" dirty="0" smtClean="0"/>
              <a:t>Classification of vectors in three categories for stuck-at fault [Venkatasubramanian and Agrawal, 2015].</a:t>
            </a:r>
            <a:endParaRPr lang="en-US" sz="16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331" t="4253" r="2579" b="2939"/>
          <a:stretch/>
        </p:blipFill>
        <p:spPr>
          <a:xfrm>
            <a:off x="1524000" y="1563232"/>
            <a:ext cx="5867400" cy="46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70"/>
    </mc:Choice>
    <mc:Fallback xmlns="">
      <p:transition spd="slow" advTm="11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136" x="911225" y="5010150"/>
          <p14:tracePt t="10469" x="928688" y="4991100"/>
          <p14:tracePt t="10480" x="982663" y="4965700"/>
          <p14:tracePt t="10490" x="1062038" y="4929188"/>
          <p14:tracePt t="10501" x="1160463" y="4884738"/>
          <p14:tracePt t="10514" x="1268413" y="4848225"/>
          <p14:tracePt t="10527" x="1393825" y="4803775"/>
          <p14:tracePt t="10544" x="1509713" y="4776788"/>
          <p14:tracePt t="10561" x="1616075" y="4759325"/>
          <p14:tracePt t="10578" x="1785938" y="4724400"/>
          <p14:tracePt t="10595" x="1866900" y="4714875"/>
          <p14:tracePt t="10611" x="1946275" y="4705350"/>
          <p14:tracePt t="10628" x="2027238" y="4705350"/>
          <p14:tracePt t="10644" x="2205038" y="4705350"/>
          <p14:tracePt t="10661" x="2276475" y="4705350"/>
          <p14:tracePt t="10678" x="2357438" y="4697413"/>
          <p14:tracePt t="10694" x="2500313" y="4652963"/>
          <p14:tracePt t="10711" x="2581275" y="4616450"/>
          <p14:tracePt t="10728" x="2643188" y="4581525"/>
          <p14:tracePt t="10745" x="2759075" y="4510088"/>
          <p14:tracePt t="10762" x="2803525" y="4473575"/>
          <p14:tracePt t="10778" x="2813050" y="4465638"/>
          <p14:tracePt t="15835" x="2813050" y="4456113"/>
          <p14:tracePt t="15873" x="2830513" y="4446588"/>
          <p14:tracePt t="15885" x="2857500" y="4438650"/>
          <p14:tracePt t="15897" x="2911475" y="4429125"/>
          <p14:tracePt t="15910" x="2946400" y="4429125"/>
          <p14:tracePt t="15924" x="2990850" y="4419600"/>
          <p14:tracePt t="15937" x="3009900" y="4419600"/>
          <p14:tracePt t="15953" x="3017838" y="4411663"/>
          <p14:tracePt t="15970" x="3036888" y="4411663"/>
          <p14:tracePt t="15988" x="3044825" y="4411663"/>
          <p14:tracePt t="16077" x="3036888" y="4411663"/>
          <p14:tracePt t="16090" x="3017838" y="4411663"/>
          <p14:tracePt t="16104" x="2990850" y="4411663"/>
          <p14:tracePt t="16116" x="2965450" y="4402138"/>
          <p14:tracePt t="16130" x="2938463" y="4394200"/>
          <p14:tracePt t="16143" x="2911475" y="4394200"/>
          <p14:tracePt t="16156" x="2894013" y="4384675"/>
          <p14:tracePt t="16170" x="2874963" y="4375150"/>
          <p14:tracePt t="16187" x="2867025" y="4375150"/>
          <p14:tracePt t="16204" x="2857500" y="4375150"/>
          <p14:tracePt t="16220" x="2847975" y="4367213"/>
          <p14:tracePt t="38313" x="2847975" y="4357688"/>
          <p14:tracePt t="38326" x="2874963" y="4348163"/>
          <p14:tracePt t="38339" x="2938463" y="4330700"/>
          <p14:tracePt t="38351" x="3027363" y="4303713"/>
          <p14:tracePt t="38365" x="3125788" y="4268788"/>
          <p14:tracePt t="38377" x="3232150" y="4241800"/>
          <p14:tracePt t="38390" x="3348038" y="4214813"/>
          <p14:tracePt t="38407" x="3490913" y="4179888"/>
          <p14:tracePt t="38424" x="3625850" y="4160838"/>
          <p14:tracePt t="38441" x="3786188" y="4133850"/>
          <p14:tracePt t="38457" x="4081463" y="4089400"/>
          <p14:tracePt t="38474" x="4232275" y="4081463"/>
          <p14:tracePt t="38491" x="4375150" y="4062413"/>
          <p14:tracePt t="38507" x="4589463" y="4027488"/>
          <p14:tracePt t="38524" x="4660900" y="4010025"/>
          <p14:tracePt t="38541" x="4724400" y="3990975"/>
          <p14:tracePt t="38558" x="4813300" y="3956050"/>
          <p14:tracePt t="38574" x="4857750" y="3946525"/>
          <p14:tracePt t="38591" x="4902200" y="3929063"/>
          <p14:tracePt t="38608" x="4965700" y="3894138"/>
          <p14:tracePt t="38624" x="5000625" y="3884613"/>
          <p14:tracePt t="38641" x="5027613" y="3867150"/>
          <p14:tracePt t="38658" x="5062538" y="3840163"/>
          <p14:tracePt t="38674" x="5081588" y="3830638"/>
          <p14:tracePt t="38691" x="5099050" y="3813175"/>
          <p14:tracePt t="38708" x="5116513" y="3795713"/>
          <p14:tracePt t="38724" x="5187950" y="3751263"/>
          <p14:tracePt t="38741" x="5251450" y="3732213"/>
          <p14:tracePt t="38758" x="5313363" y="3724275"/>
          <p14:tracePt t="38774" x="5483225" y="3724275"/>
          <p14:tracePt t="38791" x="5554663" y="3724275"/>
          <p14:tracePt t="38808" x="5616575" y="3724275"/>
          <p14:tracePt t="38825" x="5705475" y="3732213"/>
          <p14:tracePt t="38841" x="5741988" y="3732213"/>
          <p14:tracePt t="38858" x="5759450" y="3741738"/>
          <p14:tracePt t="38875" x="5768975" y="3741738"/>
          <p14:tracePt t="38891" x="5786438" y="3751263"/>
          <p14:tracePt t="38908" x="5795963" y="3751263"/>
          <p14:tracePt t="38941" x="5803900" y="3751263"/>
          <p14:tracePt t="38991" x="5803900" y="3759200"/>
          <p14:tracePt t="39055" x="5803900" y="3768725"/>
          <p14:tracePt t="39080" x="5803900" y="3776663"/>
          <p14:tracePt t="39093" x="5803900" y="3786188"/>
          <p14:tracePt t="39607" x="5803900" y="3795713"/>
          <p14:tracePt t="56680" x="5795963" y="3786188"/>
          <p14:tracePt t="56691" x="5776913" y="3768725"/>
          <p14:tracePt t="56703" x="5751513" y="3759200"/>
          <p14:tracePt t="56715" x="5732463" y="3741738"/>
          <p14:tracePt t="56728" x="5724525" y="3732213"/>
          <p14:tracePt t="56741" x="5705475" y="3714750"/>
          <p14:tracePt t="56754" x="5705475" y="3697288"/>
          <p14:tracePt t="56771" x="5697538" y="3660775"/>
          <p14:tracePt t="56787" x="5688013" y="3633788"/>
          <p14:tracePt t="56804" x="5680075" y="3616325"/>
          <p14:tracePt t="56821" x="5661025" y="3554413"/>
          <p14:tracePt t="56838" x="5643563" y="3500438"/>
          <p14:tracePt t="56854" x="5616575" y="3438525"/>
          <p14:tracePt t="56871" x="5537200" y="3357563"/>
          <p14:tracePt t="56888" x="5491163" y="3322638"/>
          <p14:tracePt t="56904" x="5446713" y="3286125"/>
          <p14:tracePt t="56921" x="5384800" y="3214688"/>
          <p14:tracePt t="56938" x="5340350" y="3170238"/>
          <p14:tracePt t="56954" x="5303838" y="3116263"/>
          <p14:tracePt t="56971" x="5224463" y="3009900"/>
          <p14:tracePt t="56988" x="5187950" y="2955925"/>
          <p14:tracePt t="57005" x="5153025" y="2894013"/>
          <p14:tracePt t="57021" x="5116513" y="2813050"/>
          <p14:tracePt t="57038" x="5018088" y="2625725"/>
          <p14:tracePt t="57055" x="4965700" y="2517775"/>
          <p14:tracePt t="57071" x="4902200" y="2419350"/>
          <p14:tracePt t="57088" x="4795838" y="2276475"/>
          <p14:tracePt t="57105" x="4768850" y="2232025"/>
          <p14:tracePt t="57121" x="4732338" y="2205038"/>
          <p14:tracePt t="57138" x="4687888" y="2143125"/>
          <p14:tracePt t="57155" x="4670425" y="2125663"/>
          <p14:tracePt t="57171" x="4660900" y="2098675"/>
          <p14:tracePt t="57188" x="4643438" y="2081213"/>
          <p14:tracePt t="57205" x="4625975" y="2054225"/>
          <p14:tracePt t="57222" x="4608513" y="2027238"/>
          <p14:tracePt t="57238" x="4581525" y="1990725"/>
          <p14:tracePt t="57255" x="4554538" y="1928813"/>
          <p14:tracePt t="57271" x="4545013" y="1919288"/>
          <p14:tracePt t="57288" x="4545013" y="1911350"/>
          <p14:tracePt t="57305" x="4527550" y="1893888"/>
          <p14:tracePt t="57322" x="4473575" y="1847850"/>
          <p14:tracePt t="57339" x="4438650" y="1830388"/>
          <p14:tracePt t="57355" x="4411663" y="1803400"/>
          <p14:tracePt t="57372" x="4384675" y="1795463"/>
          <p14:tracePt t="82624" x="4402138" y="1839913"/>
          <p14:tracePt t="82635" x="4456113" y="1938338"/>
          <p14:tracePt t="82647" x="4527550" y="2071688"/>
          <p14:tracePt t="82660" x="4608513" y="2276475"/>
          <p14:tracePt t="82672" x="4724400" y="2571750"/>
          <p14:tracePt t="82686" x="4822825" y="2955925"/>
          <p14:tracePt t="82699" x="4884738" y="3357563"/>
          <p14:tracePt t="82713" x="4919663" y="3751263"/>
          <p14:tracePt t="82730" x="4919663" y="4089400"/>
          <p14:tracePt t="82747" x="4919663" y="4313238"/>
          <p14:tracePt t="82764" x="4830763" y="4545013"/>
          <p14:tracePt t="82780" x="4768850" y="4608513"/>
          <p14:tracePt t="82798" x="4697413" y="4643438"/>
          <p14:tracePt t="82814" x="4527550" y="4670425"/>
          <p14:tracePt t="82831" x="4411663" y="4679950"/>
          <p14:tracePt t="82847" x="4295775" y="4679950"/>
          <p14:tracePt t="82864" x="4081463" y="4679950"/>
          <p14:tracePt t="82881" x="3973513" y="4679950"/>
          <p14:tracePt t="82898" x="3884613" y="4679950"/>
          <p14:tracePt t="82914" x="3786188" y="4679950"/>
          <p14:tracePt t="82931" x="3633788" y="4679950"/>
          <p14:tracePt t="82947" x="3562350" y="4679950"/>
          <p14:tracePt t="82964" x="3500438" y="4679950"/>
          <p14:tracePt t="82981" x="3446463" y="4679950"/>
          <p14:tracePt t="82998" x="3429000" y="4679950"/>
          <p14:tracePt t="83031" x="3419475" y="4679950"/>
          <p14:tracePt t="83132" x="3419475" y="4670425"/>
          <p14:tracePt t="83158" x="3411538" y="4670425"/>
          <p14:tracePt t="83171" x="3411538" y="4660900"/>
          <p14:tracePt t="83209" x="3411538" y="4652963"/>
          <p14:tracePt t="83223" x="3402013" y="4652963"/>
          <p14:tracePt t="83248" x="3402013" y="4643438"/>
          <p14:tracePt t="83273" x="3402013" y="4633913"/>
          <p14:tracePt t="83312" x="3402013" y="4625975"/>
          <p14:tracePt t="83350" x="3465513" y="4598988"/>
          <p14:tracePt t="83362" x="3571875" y="4545013"/>
          <p14:tracePt t="83377" x="3714750" y="4491038"/>
          <p14:tracePt t="83388" x="3965575" y="4394200"/>
          <p14:tracePt t="83400" x="4170363" y="4322763"/>
          <p14:tracePt t="83415" x="4357688" y="4268788"/>
          <p14:tracePt t="83431" x="4527550" y="4241800"/>
          <p14:tracePt t="83448" x="4687888" y="4205288"/>
          <p14:tracePt t="83465" x="4813300" y="4179888"/>
          <p14:tracePt t="83482" x="5045075" y="4152900"/>
          <p14:tracePt t="83499" x="5153025" y="4143375"/>
          <p14:tracePt t="83515" x="5241925" y="4133850"/>
          <p14:tracePt t="83531" x="5348288" y="4116388"/>
          <p14:tracePt t="83548" x="5394325" y="4098925"/>
          <p14:tracePt t="83565" x="5429250" y="4081463"/>
          <p14:tracePt t="83582" x="5545138" y="4027488"/>
          <p14:tracePt t="83598" x="5616575" y="4000500"/>
          <p14:tracePt t="83615" x="5661025" y="3983038"/>
          <p14:tracePt t="83632" x="5741988" y="3965575"/>
          <p14:tracePt t="83649" x="5768975" y="3956050"/>
          <p14:tracePt t="83665" x="5795963" y="3946525"/>
          <p14:tracePt t="83682" x="5857875" y="3938588"/>
          <p14:tracePt t="83699" x="5875338" y="3938588"/>
          <p14:tracePt t="83716" x="5902325" y="3929063"/>
          <p14:tracePt t="83732" x="5929313" y="3929063"/>
          <p14:tracePt t="83734" x="5965825" y="3929063"/>
          <p14:tracePt t="83749" x="5991225" y="3929063"/>
          <p14:tracePt t="83765" x="6027738" y="3929063"/>
          <p14:tracePt t="83782" x="6054725" y="3938588"/>
          <p14:tracePt t="83799" x="6089650" y="3956050"/>
          <p14:tracePt t="85793" x="6108700" y="3875088"/>
          <p14:tracePt t="85806" x="6108700" y="3795713"/>
          <p14:tracePt t="85818" x="6108700" y="3697288"/>
          <p14:tracePt t="85831" x="6062663" y="3598863"/>
          <p14:tracePt t="85844" x="6010275" y="3500438"/>
          <p14:tracePt t="85856" x="5938838" y="3402013"/>
          <p14:tracePt t="85870" x="5840413" y="3251200"/>
          <p14:tracePt t="85885" x="5724525" y="3071813"/>
          <p14:tracePt t="85902" x="5599113" y="2884488"/>
          <p14:tracePt t="85919" x="5483225" y="2714625"/>
          <p14:tracePt t="85936" x="5313363" y="2517775"/>
          <p14:tracePt t="85952" x="5251450" y="2438400"/>
          <p14:tracePt t="85969" x="5197475" y="2357438"/>
          <p14:tracePt t="85986" x="5133975" y="2205038"/>
          <p14:tracePt t="86002" x="5116513" y="2143125"/>
          <p14:tracePt t="86019" x="5099050" y="2081213"/>
          <p14:tracePt t="86036" x="5081588" y="2044700"/>
          <p14:tracePt t="86052" x="5062538" y="1973263"/>
          <p14:tracePt t="86069" x="5054600" y="1955800"/>
          <p14:tracePt t="86086" x="5045075" y="1938338"/>
          <p14:tracePt t="86103" x="5037138" y="1911350"/>
          <p14:tracePt t="86119" x="5027613" y="1901825"/>
          <p14:tracePt t="86136" x="5010150" y="1884363"/>
          <p14:tracePt t="86153" x="4929188" y="1847850"/>
          <p14:tracePt t="86169" x="4875213" y="1822450"/>
          <p14:tracePt t="86186" x="4822825" y="1803400"/>
          <p14:tracePt t="86203" x="4776788" y="1785938"/>
          <p14:tracePt t="86219" x="4714875" y="1768475"/>
          <p14:tracePt t="86236" x="4705350" y="1768475"/>
          <p14:tracePt t="86253" x="4687888" y="1768475"/>
          <p14:tracePt t="86269" x="4679950" y="1776413"/>
          <p14:tracePt t="86286" x="4670425" y="1785938"/>
          <p14:tracePt t="86303" x="4660900" y="1795463"/>
          <p14:tracePt t="86319" x="4652963" y="1822450"/>
          <p14:tracePt t="86336" x="4643438" y="1839913"/>
          <p14:tracePt t="86353" x="4633913" y="1866900"/>
          <p14:tracePt t="86370" x="4633913" y="1919288"/>
          <p14:tracePt t="86386" x="4625975" y="1938338"/>
          <p14:tracePt t="86403" x="4625975" y="1946275"/>
          <p14:tracePt t="86420" x="4616450" y="1946275"/>
          <p14:tracePt t="86436" x="4616450" y="1965325"/>
          <p14:tracePt t="86485" x="4616450" y="1973263"/>
          <p14:tracePt t="90979" x="4616450" y="1982788"/>
          <p14:tracePt t="91005" x="4616450" y="1990725"/>
          <p14:tracePt t="91018" x="4616450" y="2000250"/>
          <p14:tracePt t="91032" x="4608513" y="2000250"/>
          <p14:tracePt t="91043" x="4608513" y="2009775"/>
          <p14:tracePt t="91083" x="4608513" y="2017713"/>
          <p14:tracePt t="91108" x="4608513" y="2027238"/>
          <p14:tracePt t="91121" x="4608513" y="2036763"/>
          <p14:tracePt t="91147" x="4608513" y="2044700"/>
          <p14:tracePt t="91261" x="4608513" y="2054225"/>
          <p14:tracePt t="91287" x="4608513" y="2062163"/>
          <p14:tracePt t="91301" x="4608513" y="2071688"/>
          <p14:tracePt t="91327" x="4608513" y="2081213"/>
          <p14:tracePt t="91355" x="4608513" y="2089150"/>
          <p14:tracePt t="91416" x="4608513" y="2098675"/>
          <p14:tracePt t="91429" x="4608513" y="2108200"/>
          <p14:tracePt t="91454" x="4608513" y="2116138"/>
          <p14:tracePt t="91479" x="4608513" y="2125663"/>
          <p14:tracePt t="91492" x="4598988" y="2125663"/>
          <p14:tracePt t="91505" x="4598988" y="2143125"/>
          <p14:tracePt t="91517" x="4589463" y="2170113"/>
          <p14:tracePt t="91531" x="4581525" y="2205038"/>
          <p14:tracePt t="91545" x="4562475" y="2251075"/>
          <p14:tracePt t="91561" x="4554538" y="2303463"/>
          <p14:tracePt t="91578" x="4545013" y="2366963"/>
          <p14:tracePt t="91595" x="4518025" y="2490788"/>
          <p14:tracePt t="91612" x="4510088" y="2562225"/>
          <p14:tracePt t="91629" x="4500563" y="2643188"/>
          <p14:tracePt t="91645" x="4483100" y="2813050"/>
          <p14:tracePt t="91662" x="4483100" y="2884488"/>
          <p14:tracePt t="91678" x="4473575" y="2946400"/>
          <p14:tracePt t="91695" x="4473575" y="2982913"/>
          <p14:tracePt t="91712" x="4473575" y="3027363"/>
          <p14:tracePt t="91729" x="4473575" y="3044825"/>
          <p14:tracePt t="91748" x="4473575" y="3054350"/>
          <p14:tracePt t="91889" x="4473575" y="3044825"/>
          <p14:tracePt t="91901" x="4473575" y="3036888"/>
          <p14:tracePt t="91913" x="4473575" y="3027363"/>
          <p14:tracePt t="91927" x="4473575" y="3009900"/>
          <p14:tracePt t="91939" x="4473575" y="2982913"/>
          <p14:tracePt t="91952" x="4473575" y="2965450"/>
          <p14:tracePt t="95784" x="4473575" y="2973388"/>
          <p14:tracePt t="95798" x="4465638" y="3009900"/>
          <p14:tracePt t="95811" x="4438650" y="3036888"/>
          <p14:tracePt t="95823" x="4394200" y="3081338"/>
          <p14:tracePt t="95836" x="4330700" y="3133725"/>
          <p14:tracePt t="95852" x="4251325" y="3214688"/>
          <p14:tracePt t="95869" x="4170363" y="3303588"/>
          <p14:tracePt t="95885" x="4089400" y="3411538"/>
          <p14:tracePt t="95902" x="3956050" y="3589338"/>
          <p14:tracePt t="95919" x="3911600" y="3652838"/>
          <p14:tracePt t="95936" x="3875088" y="3714750"/>
          <p14:tracePt t="95952" x="3786188" y="3848100"/>
          <p14:tracePt t="95969" x="3751263" y="3911600"/>
          <p14:tracePt t="95986" x="3724275" y="3956050"/>
          <p14:tracePt t="96002" x="3697288" y="4000500"/>
          <p14:tracePt t="96019" x="3687763" y="4027488"/>
          <p14:tracePt t="96036" x="3679825" y="4037013"/>
          <p14:tracePt t="96052" x="3670300" y="4044950"/>
          <p14:tracePt t="96069" x="3670300" y="4062413"/>
          <p14:tracePt t="96086" x="3660775" y="4062413"/>
          <p14:tracePt t="96119" x="3660775" y="4071938"/>
          <p14:tracePt t="96783" x="3660775" y="4062413"/>
          <p14:tracePt t="96796" x="3660775" y="4054475"/>
          <p14:tracePt t="96810" x="3679825" y="4044950"/>
          <p14:tracePt t="96821" x="3724275" y="4027488"/>
          <p14:tracePt t="96837" x="3795713" y="4010025"/>
          <p14:tracePt t="96854" x="3902075" y="3990975"/>
          <p14:tracePt t="96870" x="4037013" y="3983038"/>
          <p14:tracePt t="96887" x="4330700" y="3973513"/>
          <p14:tracePt t="96904" x="4446588" y="3965575"/>
          <p14:tracePt t="96920" x="4554538" y="3965575"/>
          <p14:tracePt t="96937" x="4732338" y="3946525"/>
          <p14:tracePt t="96954" x="4822825" y="3919538"/>
          <p14:tracePt t="96970" x="4884738" y="3902075"/>
          <p14:tracePt t="96987" x="5000625" y="3875088"/>
          <p14:tracePt t="97004" x="5037138" y="3857625"/>
          <p14:tracePt t="97020" x="5081588" y="3840163"/>
          <p14:tracePt t="97037" x="5116513" y="3822700"/>
          <p14:tracePt t="97054" x="5205413" y="3803650"/>
          <p14:tracePt t="97071" x="5241925" y="3803650"/>
          <p14:tracePt t="97088" x="5276850" y="3803650"/>
          <p14:tracePt t="97104" x="5357813" y="3803650"/>
          <p14:tracePt t="97121" x="5394325" y="3803650"/>
          <p14:tracePt t="97138" x="5419725" y="3803650"/>
          <p14:tracePt t="97154" x="5456238" y="3803650"/>
          <p14:tracePt t="97171" x="5465763" y="3803650"/>
          <p14:tracePt t="97188" x="5473700" y="3803650"/>
          <p14:tracePt t="97204" x="5500688" y="3803650"/>
          <p14:tracePt t="97221" x="5510213" y="3803650"/>
          <p14:tracePt t="97268" x="5483225" y="3803650"/>
          <p14:tracePt t="97281" x="5411788" y="3803650"/>
          <p14:tracePt t="97293" x="5232400" y="3803650"/>
          <p14:tracePt t="97306" x="4857750" y="3768725"/>
          <p14:tracePt t="97321" x="4465638" y="3732213"/>
          <p14:tracePt t="97338" x="4017963" y="3697288"/>
          <p14:tracePt t="97355" x="3608388" y="3687763"/>
          <p14:tracePt t="97372" x="2874963" y="3670300"/>
          <p14:tracePt t="97388" x="2652713" y="3670300"/>
          <p14:tracePt t="97404" x="2536825" y="3670300"/>
          <p14:tracePt t="97421" x="2455863" y="3670300"/>
          <p14:tracePt t="97438" x="2393950" y="3670300"/>
          <p14:tracePt t="97455" x="2384425" y="3670300"/>
          <p14:tracePt t="97920" x="2401888" y="3670300"/>
          <p14:tracePt t="97933" x="2455863" y="3660775"/>
          <p14:tracePt t="97946" x="2527300" y="3643313"/>
          <p14:tracePt t="97958" x="2608263" y="3625850"/>
          <p14:tracePt t="97972" x="2714625" y="3616325"/>
          <p14:tracePt t="97989" x="2840038" y="3608388"/>
          <p14:tracePt t="98006" x="2955925" y="3589338"/>
          <p14:tracePt t="98023" x="3214688" y="3571875"/>
          <p14:tracePt t="98039" x="3330575" y="3571875"/>
          <p14:tracePt t="98056" x="3429000" y="3562350"/>
          <p14:tracePt t="98073" x="3589338" y="3562350"/>
          <p14:tracePt t="98089" x="3643313" y="3562350"/>
          <p14:tracePt t="98106" x="3714750" y="3562350"/>
          <p14:tracePt t="98122" x="3803650" y="3562350"/>
          <p14:tracePt t="98139" x="3946525" y="3571875"/>
          <p14:tracePt t="98156" x="4017963" y="3589338"/>
          <p14:tracePt t="98173" x="4081463" y="3608388"/>
          <p14:tracePt t="98189" x="4232275" y="3633788"/>
          <p14:tracePt t="98206" x="4313238" y="3643313"/>
          <p14:tracePt t="98223" x="4384675" y="3652838"/>
          <p14:tracePt t="98239" x="4537075" y="3670300"/>
          <p14:tracePt t="98256" x="4598988" y="3679825"/>
          <p14:tracePt t="98273" x="4670425" y="3687763"/>
          <p14:tracePt t="98289" x="4741863" y="3714750"/>
          <p14:tracePt t="98306" x="4894263" y="3751263"/>
          <p14:tracePt t="98323" x="4956175" y="3776663"/>
          <p14:tracePt t="98339" x="5018088" y="3803650"/>
          <p14:tracePt t="98356" x="5143500" y="3848100"/>
          <p14:tracePt t="98372" x="5187950" y="3867150"/>
          <p14:tracePt t="98390" x="5224463" y="3884613"/>
          <p14:tracePt t="98406" x="5286375" y="3938588"/>
          <p14:tracePt t="98423" x="5330825" y="3973513"/>
          <p14:tracePt t="98440" x="5384800" y="4010025"/>
          <p14:tracePt t="98456" x="5438775" y="4027488"/>
          <p14:tracePt t="98473" x="5562600" y="4089400"/>
          <p14:tracePt t="98490" x="5616575" y="4108450"/>
          <p14:tracePt t="98506" x="5653088" y="4116388"/>
          <p14:tracePt t="98523" x="5741988" y="4152900"/>
          <p14:tracePt t="98540" x="5768975" y="4170363"/>
          <p14:tracePt t="98556" x="5795963" y="4179888"/>
          <p14:tracePt t="98573" x="5822950" y="4205288"/>
          <p14:tracePt t="98607" x="5830888" y="4214813"/>
          <p14:tracePt t="102557" x="5822950" y="4224338"/>
          <p14:tracePt t="102567" x="5813425" y="4224338"/>
          <p14:tracePt t="102578" x="5795963" y="4224338"/>
          <p14:tracePt t="102591" x="5768975" y="4224338"/>
          <p14:tracePt t="102603" x="5732463" y="4224338"/>
          <p14:tracePt t="102616" x="5670550" y="4214813"/>
          <p14:tracePt t="102630" x="5616575" y="4214813"/>
          <p14:tracePt t="102647" x="5554663" y="4205288"/>
          <p14:tracePt t="102663" x="5491163" y="4205288"/>
          <p14:tracePt t="102680" x="5429250" y="4205288"/>
          <p14:tracePt t="102697" x="5411788" y="4205288"/>
          <p14:tracePt t="102713" x="5394325" y="4205288"/>
          <p14:tracePt t="102730" x="5384800" y="4205288"/>
          <p14:tracePt t="102747" x="5340350" y="4205288"/>
          <p14:tracePt t="102764" x="5303838" y="4205288"/>
          <p14:tracePt t="102780" x="5251450" y="4205288"/>
          <p14:tracePt t="102797" x="5143500" y="4205288"/>
          <p14:tracePt t="102814" x="5081588" y="4205288"/>
          <p14:tracePt t="102831" x="5010150" y="4197350"/>
          <p14:tracePt t="102847" x="4857750" y="4179888"/>
          <p14:tracePt t="102864" x="4759325" y="4170363"/>
          <p14:tracePt t="102880" x="4652963" y="4160838"/>
          <p14:tracePt t="102897" x="4473575" y="4152900"/>
          <p14:tracePt t="102914" x="4402138" y="4152900"/>
          <p14:tracePt t="102930" x="4340225" y="4152900"/>
          <p14:tracePt t="102947" x="4295775" y="4152900"/>
          <p14:tracePt t="102964" x="4214813" y="4160838"/>
          <p14:tracePt t="102980" x="4170363" y="4187825"/>
          <p14:tracePt t="102997" x="4125913" y="4232275"/>
          <p14:tracePt t="103014" x="4010025" y="4411663"/>
          <p14:tracePt t="103031" x="3946525" y="4527550"/>
          <p14:tracePt t="103047" x="3894138" y="4660900"/>
          <p14:tracePt t="103064" x="3795713" y="4902200"/>
          <p14:tracePt t="103081" x="3759200" y="5010150"/>
          <p14:tracePt t="103098" x="3714750" y="5108575"/>
          <p14:tracePt t="103114" x="3643313" y="5295900"/>
          <p14:tracePt t="103131" x="3598863" y="5367338"/>
          <p14:tracePt t="103147" x="3562350" y="5446713"/>
          <p14:tracePt t="103165" x="3490913" y="5572125"/>
          <p14:tracePt t="103181" x="3465513" y="5626100"/>
          <p14:tracePt t="103197" x="3438525" y="5680075"/>
          <p14:tracePt t="103214" x="3419475" y="5724525"/>
          <p14:tracePt t="103934" x="3419475" y="5697538"/>
          <p14:tracePt t="103944" x="3446463" y="5634038"/>
          <p14:tracePt t="103957" x="3482975" y="5537200"/>
          <p14:tracePt t="103969" x="3571875" y="5375275"/>
          <p14:tracePt t="103982" x="3679825" y="5187950"/>
          <p14:tracePt t="103999" x="3803650" y="4973638"/>
          <p14:tracePt t="104015" x="3919538" y="4732338"/>
          <p14:tracePt t="104032" x="4017963" y="4527550"/>
          <p14:tracePt t="104049" x="4197350" y="4143375"/>
          <p14:tracePt t="104066" x="4268788" y="3983038"/>
          <p14:tracePt t="104082" x="4313238" y="3884613"/>
          <p14:tracePt t="104099" x="4402138" y="3724275"/>
          <p14:tracePt t="104116" x="4438650" y="3670300"/>
          <p14:tracePt t="104132" x="4465638" y="3616325"/>
          <p14:tracePt t="104149" x="4510088" y="3544888"/>
          <p14:tracePt t="104166" x="4527550" y="3509963"/>
          <p14:tracePt t="104183" x="4545013" y="3490913"/>
          <p14:tracePt t="104199" x="4545013" y="3482975"/>
          <p14:tracePt t="104216" x="4554538" y="3465513"/>
          <p14:tracePt t="104233" x="4554538" y="3455988"/>
          <p14:tracePt t="104249" x="4562475" y="3455988"/>
          <p14:tracePt t="104266" x="4581525" y="3429000"/>
          <p14:tracePt t="104283" x="4589463" y="3419475"/>
          <p14:tracePt t="104302" x="4598988" y="3411538"/>
          <p14:tracePt t="104435" x="4598988" y="3402013"/>
          <p14:tracePt t="104660" x="4598988" y="3411538"/>
          <p14:tracePt t="11227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Results</a:t>
            </a:r>
            <a:endParaRPr lang="en-US" sz="6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0"/>
    </mc:Choice>
    <mc:Fallback xmlns="">
      <p:transition spd="slow" advTm="1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Circuit Analysis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28600" y="1773936"/>
            <a:ext cx="3733800" cy="439826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given circuit has a stuck-at-1 fault on a line.</a:t>
            </a:r>
          </a:p>
          <a:p>
            <a:endParaRPr lang="en-US" dirty="0" smtClean="0"/>
          </a:p>
          <a:p>
            <a:r>
              <a:rPr lang="en-US" dirty="0" smtClean="0"/>
              <a:t>Fault site has:</a:t>
            </a:r>
          </a:p>
          <a:p>
            <a:pPr lvl="1"/>
            <a:r>
              <a:rPr lang="en-US" dirty="0" smtClean="0"/>
              <a:t>One successful test.</a:t>
            </a:r>
          </a:p>
          <a:p>
            <a:pPr lvl="1"/>
            <a:r>
              <a:rPr lang="en-US" dirty="0" smtClean="0"/>
              <a:t>Eight activation vectors.</a:t>
            </a:r>
          </a:p>
          <a:p>
            <a:pPr lvl="1"/>
            <a:r>
              <a:rPr lang="en-US" dirty="0" smtClean="0"/>
              <a:t>Four propagation vectors.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Performed 100 trial runs on the faulty circuit.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6723" r="3054" b="5863"/>
          <a:stretch/>
        </p:blipFill>
        <p:spPr>
          <a:xfrm>
            <a:off x="3907301" y="2743200"/>
            <a:ext cx="5030959" cy="21443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49A6-3149-41B0-8371-6D21E46B8D31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94"/>
    </mc:Choice>
    <mc:Fallback xmlns="">
      <p:transition spd="slow" advTm="6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73" x="642938" y="5089525"/>
          <p14:tracePt t="9202" x="795338" y="5054600"/>
          <p14:tracePt t="9215" x="1152525" y="4965700"/>
          <p14:tracePt t="9227" x="1652588" y="4840288"/>
          <p14:tracePt t="9240" x="2473325" y="4625975"/>
          <p14:tracePt t="9252" x="3340100" y="4384675"/>
          <p14:tracePt t="9265" x="4179888" y="4143375"/>
          <p14:tracePt t="9278" x="4973638" y="3919538"/>
          <p14:tracePt t="9292" x="5653088" y="3732213"/>
          <p14:tracePt t="9308" x="6180138" y="3562350"/>
          <p14:tracePt t="9325" x="6510338" y="3438525"/>
          <p14:tracePt t="9542" x="6527800" y="3429000"/>
          <p14:tracePt t="9555" x="6554788" y="3419475"/>
          <p14:tracePt t="9569" x="6599238" y="3419475"/>
          <p14:tracePt t="9582" x="6643688" y="3402013"/>
          <p14:tracePt t="9594" x="6688138" y="3384550"/>
          <p14:tracePt t="9609" x="6724650" y="3367088"/>
          <p14:tracePt t="9626" x="6759575" y="3348038"/>
          <p14:tracePt t="9642" x="6777038" y="3348038"/>
          <p14:tracePt t="9659" x="6796088" y="3330575"/>
          <p14:tracePt t="9797" x="6796088" y="3322638"/>
          <p14:tracePt t="9913" x="6786563" y="3322638"/>
          <p14:tracePt t="9963" x="6777038" y="3322638"/>
          <p14:tracePt t="9988" x="6769100" y="3322638"/>
          <p14:tracePt t="10014" x="6769100" y="3330575"/>
          <p14:tracePt t="10039" x="6759575" y="3330575"/>
          <p14:tracePt t="10053" x="6759575" y="3340100"/>
          <p14:tracePt t="10065" x="6759575" y="3348038"/>
          <p14:tracePt t="10078" x="6751638" y="3357563"/>
          <p14:tracePt t="10105" x="6742113" y="3367088"/>
          <p14:tracePt t="10117" x="6742113" y="3375025"/>
          <p14:tracePt t="10130" x="6732588" y="3375025"/>
          <p14:tracePt t="10143" x="6732588" y="3384550"/>
          <p14:tracePt t="10160" x="6724650" y="3384550"/>
          <p14:tracePt t="10177" x="6724650" y="3394075"/>
          <p14:tracePt t="10193" x="6715125" y="3394075"/>
          <p14:tracePt t="17543" x="6705600" y="3394075"/>
          <p14:tracePt t="17554" x="6697663" y="3394075"/>
          <p14:tracePt t="17564" x="6653213" y="3394075"/>
          <p14:tracePt t="17577" x="6599238" y="3394075"/>
          <p14:tracePt t="17590" x="6500813" y="3367088"/>
          <p14:tracePt t="17605" x="6375400" y="3348038"/>
          <p14:tracePt t="17622" x="6224588" y="3330575"/>
          <p14:tracePt t="17639" x="6062663" y="3303588"/>
          <p14:tracePt t="17655" x="5759450" y="3286125"/>
          <p14:tracePt t="17672" x="5608638" y="3276600"/>
          <p14:tracePt t="17689" x="5473700" y="3259138"/>
          <p14:tracePt t="17706" x="5259388" y="3251200"/>
          <p14:tracePt t="17722" x="5187950" y="3251200"/>
          <p14:tracePt t="17739" x="5126038" y="3251200"/>
          <p14:tracePt t="17756" x="5045075" y="3241675"/>
          <p14:tracePt t="17773" x="5018088" y="3241675"/>
          <p14:tracePt t="17789" x="4991100" y="3241675"/>
          <p14:tracePt t="17806" x="4965700" y="3232150"/>
          <p14:tracePt t="17823" x="4911725" y="3224213"/>
          <p14:tracePt t="17839" x="4867275" y="3224213"/>
          <p14:tracePt t="17856" x="4840288" y="3214688"/>
          <p14:tracePt t="17873" x="4795838" y="3214688"/>
          <p14:tracePt t="17889" x="4768850" y="3214688"/>
          <p14:tracePt t="17906" x="4741863" y="3214688"/>
          <p14:tracePt t="17923" x="4679950" y="3205163"/>
          <p14:tracePt t="17939" x="4643438" y="3197225"/>
          <p14:tracePt t="17956" x="4589463" y="3187700"/>
          <p14:tracePt t="17973" x="4500563" y="3179763"/>
          <p14:tracePt t="17989" x="4473575" y="3179763"/>
          <p14:tracePt t="18006" x="4446588" y="3170238"/>
          <p14:tracePt t="18023" x="4419600" y="3170238"/>
          <p14:tracePt t="18040" x="4402138" y="3170238"/>
          <p14:tracePt t="18056" x="4394200" y="3160713"/>
          <p14:tracePt t="18073" x="4384675" y="3152775"/>
          <p14:tracePt t="18090" x="4375150" y="3152775"/>
          <p14:tracePt t="18112" x="4367213" y="3152775"/>
          <p14:tracePt t="18125" x="4348163" y="3152775"/>
          <p14:tracePt t="18139" x="4322763" y="3143250"/>
          <p14:tracePt t="18156" x="4303713" y="3133725"/>
          <p14:tracePt t="18173" x="4276725" y="3133725"/>
          <p14:tracePt t="18190" x="4241800" y="3116263"/>
          <p14:tracePt t="18206" x="4232275" y="3108325"/>
          <p14:tracePt t="18223" x="4224338" y="3108325"/>
          <p14:tracePt t="18256" x="4224338" y="3098800"/>
          <p14:tracePt t="18273" x="4214813" y="3098800"/>
          <p14:tracePt t="18290" x="4179888" y="3071813"/>
          <p14:tracePt t="18307" x="4160838" y="3054350"/>
          <p14:tracePt t="18323" x="4152900" y="3054350"/>
          <p14:tracePt t="18340" x="4152900" y="3044825"/>
          <p14:tracePt t="18357" x="4133850" y="3044825"/>
          <p14:tracePt t="18374" x="4133850" y="3036888"/>
          <p14:tracePt t="18407" x="4125913" y="3027363"/>
          <p14:tracePt t="18423" x="4116388" y="3027363"/>
          <p14:tracePt t="18443" x="4108450" y="3027363"/>
          <p14:tracePt t="18457" x="4098925" y="3017838"/>
          <p14:tracePt t="19479" x="4098925" y="3081338"/>
          <p14:tracePt t="19492" x="4098925" y="3179763"/>
          <p14:tracePt t="19505" x="4098925" y="3268663"/>
          <p14:tracePt t="19517" x="4098925" y="3340100"/>
          <p14:tracePt t="19530" x="4098925" y="3402013"/>
          <p14:tracePt t="19543" x="4098925" y="3465513"/>
          <p14:tracePt t="19559" x="4108450" y="3509963"/>
          <p14:tracePt t="19575" x="4108450" y="3571875"/>
          <p14:tracePt t="19592" x="4108450" y="3643313"/>
          <p14:tracePt t="19608" x="4116388" y="3803650"/>
          <p14:tracePt t="19626" x="4116388" y="3884613"/>
          <p14:tracePt t="19642" x="4108450" y="3956050"/>
          <p14:tracePt t="19659" x="4089400" y="4081463"/>
          <p14:tracePt t="19676" x="4089400" y="4116388"/>
          <p14:tracePt t="19692" x="4081463" y="4152900"/>
          <p14:tracePt t="19709" x="4081463" y="4232275"/>
          <p14:tracePt t="19726" x="4081463" y="4286250"/>
          <p14:tracePt t="19742" x="4081463" y="4348163"/>
          <p14:tracePt t="19759" x="4071938" y="4411663"/>
          <p14:tracePt t="19776" x="4054475" y="4500563"/>
          <p14:tracePt t="19792" x="4044950" y="4527550"/>
          <p14:tracePt t="19809" x="4044950" y="4545013"/>
          <p14:tracePt t="19826" x="4037013" y="4589463"/>
          <p14:tracePt t="19842" x="4037013" y="4608513"/>
          <p14:tracePt t="19860" x="4037013" y="4633913"/>
          <p14:tracePt t="19876" x="4027488" y="4724400"/>
          <p14:tracePt t="19893" x="4017963" y="4776788"/>
          <p14:tracePt t="19909" x="4010025" y="4822825"/>
          <p14:tracePt t="19926" x="4010025" y="4902200"/>
          <p14:tracePt t="19943" x="4010025" y="4919663"/>
          <p14:tracePt t="19959" x="4010025" y="4929188"/>
          <p14:tracePt t="19976" x="4010025" y="4956175"/>
          <p14:tracePt t="19993" x="4010025" y="4965700"/>
          <p14:tracePt t="20009" x="4010025" y="4973638"/>
          <p14:tracePt t="20043" x="4010025" y="4983163"/>
          <p14:tracePt t="20078" x="4010025" y="4956175"/>
          <p14:tracePt t="20091" x="4010025" y="4902200"/>
          <p14:tracePt t="20103" x="3990975" y="4822825"/>
          <p14:tracePt t="20116" x="3990975" y="4724400"/>
          <p14:tracePt t="20129" x="3983038" y="4625975"/>
          <p14:tracePt t="20143" x="3973513" y="4545013"/>
          <p14:tracePt t="20160" x="3973513" y="4438650"/>
          <p14:tracePt t="20176" x="3973513" y="4330700"/>
          <p14:tracePt t="20193" x="3973513" y="4133850"/>
          <p14:tracePt t="20210" x="3973513" y="4062413"/>
          <p14:tracePt t="20227" x="3973513" y="4000500"/>
          <p14:tracePt t="20243" x="3973513" y="3965575"/>
          <p14:tracePt t="20260" x="3973513" y="3902075"/>
          <p14:tracePt t="20276" x="3973513" y="3875088"/>
          <p14:tracePt t="20294" x="3973513" y="3795713"/>
          <p14:tracePt t="20310" x="3973513" y="3759200"/>
          <p14:tracePt t="20327" x="3973513" y="3714750"/>
          <p14:tracePt t="20343" x="3973513" y="3679825"/>
          <p14:tracePt t="20360" x="3973513" y="3608388"/>
          <p14:tracePt t="20376" x="3973513" y="3581400"/>
          <p14:tracePt t="20393" x="3973513" y="3554413"/>
          <p14:tracePt t="20410" x="3973513" y="3500438"/>
          <p14:tracePt t="20427" x="3973513" y="3465513"/>
          <p14:tracePt t="20444" x="3973513" y="3419475"/>
          <p14:tracePt t="20460" x="3983038" y="3357563"/>
          <p14:tracePt t="20477" x="4000500" y="3224213"/>
          <p14:tracePt t="20494" x="4010025" y="3160713"/>
          <p14:tracePt t="20510" x="4017963" y="3098800"/>
          <p14:tracePt t="20527" x="4037013" y="2973388"/>
          <p14:tracePt t="20544" x="4044950" y="2938463"/>
          <p14:tracePt t="20560" x="4054475" y="2894013"/>
          <p14:tracePt t="20577" x="4062413" y="2857500"/>
          <p14:tracePt t="20594" x="4062413" y="2847975"/>
          <p14:tracePt t="20610" x="4062413" y="2830513"/>
          <p14:tracePt t="20627" x="4062413" y="2822575"/>
          <p14:tracePt t="22311" x="4081463" y="2822575"/>
          <p14:tracePt t="22322" x="4108450" y="2822575"/>
          <p14:tracePt t="22332" x="4143375" y="2830513"/>
          <p14:tracePt t="22347" x="4170363" y="2840038"/>
          <p14:tracePt t="22363" x="4197350" y="2840038"/>
          <p14:tracePt t="22380" x="4322763" y="2867025"/>
          <p14:tracePt t="22397" x="4419600" y="2901950"/>
          <p14:tracePt t="22413" x="4537075" y="2928938"/>
          <p14:tracePt t="22430" x="4768850" y="3009900"/>
          <p14:tracePt t="22447" x="4857750" y="3054350"/>
          <p14:tracePt t="22464" x="4938713" y="3098800"/>
          <p14:tracePt t="22480" x="5000625" y="3133725"/>
          <p14:tracePt t="22497" x="5081588" y="3197225"/>
          <p14:tracePt t="22514" x="5116513" y="3214688"/>
          <p14:tracePt t="22531" x="5143500" y="3241675"/>
          <p14:tracePt t="22547" x="5205413" y="3276600"/>
          <p14:tracePt t="22564" x="5214938" y="3286125"/>
          <p14:tracePt t="22581" x="5232400" y="3295650"/>
          <p14:tracePt t="22582" x="5232400" y="3303588"/>
          <p14:tracePt t="22613" x="5241925" y="3313113"/>
          <p14:tracePt t="22634" x="5259388" y="3313113"/>
          <p14:tracePt t="22647" x="5268913" y="3322638"/>
          <p14:tracePt t="22664" x="5286375" y="3340100"/>
          <p14:tracePt t="22681" x="5313363" y="3340100"/>
          <p14:tracePt t="22697" x="5340350" y="3357563"/>
          <p14:tracePt t="22714" x="5357813" y="3367088"/>
          <p14:tracePt t="22731" x="5375275" y="3367088"/>
          <p14:tracePt t="22747" x="5384800" y="3375025"/>
          <p14:tracePt t="22764" x="5411788" y="3384550"/>
          <p14:tracePt t="22781" x="5446713" y="3384550"/>
          <p14:tracePt t="22797" x="5483225" y="3394075"/>
          <p14:tracePt t="22814" x="5545138" y="3402013"/>
          <p14:tracePt t="22831" x="5572125" y="3411538"/>
          <p14:tracePt t="22847" x="5589588" y="3411538"/>
          <p14:tracePt t="22864" x="5608638" y="3411538"/>
          <p14:tracePt t="22881" x="5616575" y="3411538"/>
          <p14:tracePt t="22914" x="5626100" y="3411538"/>
          <p14:tracePt t="63649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Circuit Results (#PIs = 6)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4512-8D39-4A24-B3DB-85B8B96B3279}" type="datetime1">
              <a:rPr lang="en-US" smtClean="0"/>
              <a:t>12/27/2015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" y="6096000"/>
            <a:ext cx="8938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Iterative search duration distribution to search for the correct test vector.</a:t>
            </a:r>
            <a:endParaRPr lang="en-US" sz="22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31670"/>
            <a:ext cx="6330706" cy="4566605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2"/>
    </mc:Choice>
    <mc:Fallback xmlns="">
      <p:transition spd="slow" advTm="3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Average Iterations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33E7-353C-4BB6-8A1A-01896D25C04C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141271"/>
              </p:ext>
            </p:extLst>
          </p:nvPr>
        </p:nvGraphicFramePr>
        <p:xfrm>
          <a:off x="152401" y="1600200"/>
          <a:ext cx="8785859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82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Circuit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Search space size, N = 2</a:t>
                      </a:r>
                      <a:r>
                        <a:rPr lang="en-US" sz="2400" baseline="30000" dirty="0" smtClean="0"/>
                        <a:t>#PI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Grover’s</a:t>
                      </a:r>
                      <a:r>
                        <a:rPr lang="en-US" sz="2400" baseline="0" dirty="0" smtClean="0"/>
                        <a:t> quantum search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baseline="0" dirty="0" smtClean="0"/>
                        <a:t> (√N)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Proposed</a:t>
                      </a:r>
                      <a:r>
                        <a:rPr lang="en-US" sz="2400" baseline="0" dirty="0" smtClean="0"/>
                        <a:t> algorithm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Random search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(~ N/2)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Test circuit (#PI</a:t>
                      </a:r>
                      <a:r>
                        <a:rPr lang="en-US" sz="2400" baseline="0" dirty="0" smtClean="0"/>
                        <a:t> = 6)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64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34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ALU control (#PI = 7)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11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15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62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Decoder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(#PI = 8)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256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24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133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Ones Counter</a:t>
                      </a:r>
                    </a:p>
                    <a:p>
                      <a:pPr algn="ctr"/>
                      <a:r>
                        <a:rPr lang="en-US" sz="2400" dirty="0" smtClean="0"/>
                        <a:t>(#PI = 9)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512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23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76</a:t>
                      </a:r>
                      <a:endPara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288</a:t>
                      </a:r>
                      <a:endParaRPr lang="en-US" sz="28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39"/>
    </mc:Choice>
    <mc:Fallback xmlns="">
      <p:transition spd="slow" advTm="10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ALU Control Circuit (#PIs = 7)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4512-8D39-4A24-B3DB-85B8B96B3279}" type="datetime1">
              <a:rPr lang="en-US" smtClean="0"/>
              <a:t>12/27/2015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" y="6096000"/>
            <a:ext cx="8938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Iterative search duration distribution to search for the correct test vector.</a:t>
            </a:r>
            <a:endParaRPr lang="en-US" sz="22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83" y="1524000"/>
            <a:ext cx="6309233" cy="4625975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5"/>
    </mc:Choice>
    <mc:Fallback xmlns="">
      <p:transition spd="slow" advTm="2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Decoder Circuit (#PIs = 8)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4512-8D39-4A24-B3DB-85B8B96B3279}" type="datetime1">
              <a:rPr lang="en-US" smtClean="0"/>
              <a:t>12/27/2015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" y="6096000"/>
            <a:ext cx="8938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Iterative search duration distribution to search for the correct test vector.</a:t>
            </a:r>
            <a:endParaRPr lang="en-US" sz="22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5" y="1546225"/>
            <a:ext cx="6449965" cy="4625975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9"/>
    </mc:Choice>
    <mc:Fallback xmlns="">
      <p:transition spd="slow" advTm="1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2791"/>
            <a:ext cx="8229600" cy="46256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Given a stuck-at fault, find a test.</a:t>
            </a:r>
          </a:p>
          <a:p>
            <a:pPr lvl="1"/>
            <a:r>
              <a:rPr lang="en-US" sz="2400" dirty="0" smtClean="0"/>
              <a:t>Specifically, finding tests for hard to detect stuck-at faults.</a:t>
            </a:r>
          </a:p>
          <a:p>
            <a:endParaRPr lang="en-US" dirty="0" smtClean="0"/>
          </a:p>
          <a:p>
            <a:r>
              <a:rPr lang="en-US" sz="2800" dirty="0"/>
              <a:t>Rephrase the VLSI Testing problem as a database search problem. </a:t>
            </a:r>
            <a:endParaRPr lang="en-US" sz="2800" dirty="0" smtClean="0"/>
          </a:p>
          <a:p>
            <a:pPr lvl="1"/>
            <a:r>
              <a:rPr lang="en-US" sz="2400" dirty="0" smtClean="0"/>
              <a:t>Need for research to harness potential of database search.</a:t>
            </a:r>
          </a:p>
          <a:p>
            <a:endParaRPr lang="en-US" dirty="0"/>
          </a:p>
          <a:p>
            <a:r>
              <a:rPr lang="en-US" sz="2800" dirty="0" smtClean="0"/>
              <a:t>Application of quantum search towards test generation.</a:t>
            </a:r>
          </a:p>
          <a:p>
            <a:pPr lvl="1"/>
            <a:r>
              <a:rPr lang="en-US" sz="2400" dirty="0" smtClean="0"/>
              <a:t>Improve the bottleneck of finding the unique tests.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5A7F2-D273-434E-B069-50F790FAFB0F}" type="datetime1">
              <a:rPr lang="en-US" smtClean="0"/>
              <a:t>12/27/2015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7"/>
    </mc:Choice>
    <mc:Fallback xmlns="">
      <p:transition spd="slow" advTm="3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Ones Counter Circuit (#PIs = 9)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E4512-8D39-4A24-B3DB-85B8B96B3279}" type="datetime1">
              <a:rPr lang="en-US" smtClean="0"/>
              <a:t>12/27/2015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" y="6096000"/>
            <a:ext cx="8938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Iterative search duration distribution to search for the correct test vector.</a:t>
            </a:r>
            <a:endParaRPr lang="en-US" sz="22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1" y="1546225"/>
            <a:ext cx="6365198" cy="4625975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1"/>
    </mc:Choice>
    <mc:Fallback xmlns="">
      <p:transition spd="slow" advTm="13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Algorithm Complexity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4462" r="7504"/>
          <a:stretch/>
        </p:blipFill>
        <p:spPr>
          <a:xfrm>
            <a:off x="1213945" y="1524000"/>
            <a:ext cx="6406055" cy="47634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197025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</a:t>
            </a:r>
            <a:r>
              <a:rPr lang="en-US" dirty="0"/>
              <a:t>search iterations </a:t>
            </a:r>
            <a:r>
              <a:rPr lang="en-US" dirty="0" smtClean="0"/>
              <a:t>versus </a:t>
            </a:r>
            <a:r>
              <a:rPr lang="en-US" i="1" dirty="0" smtClean="0"/>
              <a:t>log</a:t>
            </a:r>
            <a:r>
              <a:rPr lang="en-US" dirty="0" smtClean="0"/>
              <a:t>2(</a:t>
            </a:r>
            <a:r>
              <a:rPr lang="en-US" i="1" dirty="0" smtClean="0"/>
              <a:t>number </a:t>
            </a:r>
            <a:r>
              <a:rPr lang="en-US" i="1" dirty="0"/>
              <a:t>of elements in search space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6"/>
    </mc:Choice>
    <mc:Fallback xmlns="">
      <p:transition spd="slow" advTm="40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591"/>
            <a:ext cx="8229600" cy="4930408"/>
          </a:xfrm>
        </p:spPr>
        <p:txBody>
          <a:bodyPr vert="horz" lIns="54864" tIns="91440" rtlCol="0" anchor="t">
            <a:noAutofit/>
          </a:bodyPr>
          <a:lstStyle/>
          <a:p>
            <a:r>
              <a:rPr lang="en-US" dirty="0" smtClean="0"/>
              <a:t>Optimizing the algorithm for more efficiency.</a:t>
            </a:r>
          </a:p>
          <a:p>
            <a:pPr lvl="1"/>
            <a:r>
              <a:rPr lang="en-US" dirty="0" smtClean="0"/>
              <a:t>Try different methods of implementation e.g., consider correlation among bits of a vector.</a:t>
            </a:r>
          </a:p>
          <a:p>
            <a:endParaRPr lang="en-US" sz="2700" dirty="0" smtClean="0"/>
          </a:p>
          <a:p>
            <a:r>
              <a:rPr lang="en-US" dirty="0" smtClean="0"/>
              <a:t>Running simulations on all ISCAS benchmark circuits.</a:t>
            </a:r>
          </a:p>
          <a:p>
            <a:endParaRPr lang="en-US" sz="2700" dirty="0" smtClean="0"/>
          </a:p>
          <a:p>
            <a:r>
              <a:rPr lang="en-US" dirty="0" smtClean="0"/>
              <a:t>Comparing efficiency with other contemporary and deterministic algorithms to prove superiority.</a:t>
            </a:r>
          </a:p>
          <a:p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E79C-7AB4-44F1-BCBA-D09BF7522DE4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6"/>
    </mc:Choice>
    <mc:Fallback xmlns="">
      <p:transition spd="slow" advTm="5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Conclusion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81060" cy="5029200"/>
          </a:xfrm>
        </p:spPr>
        <p:txBody>
          <a:bodyPr>
            <a:noAutofit/>
          </a:bodyPr>
          <a:lstStyle/>
          <a:p>
            <a:r>
              <a:rPr lang="en-US" sz="2450" dirty="0" smtClean="0"/>
              <a:t>Showed evolution of ATPG algorithms over the past 50 years.</a:t>
            </a:r>
          </a:p>
          <a:p>
            <a:endParaRPr lang="en-US" sz="2450" dirty="0" smtClean="0"/>
          </a:p>
          <a:p>
            <a:r>
              <a:rPr lang="en-US" sz="2450" dirty="0" smtClean="0"/>
              <a:t>Redefined the testing problem as a database search problem.</a:t>
            </a:r>
          </a:p>
          <a:p>
            <a:endParaRPr lang="en-US" sz="2450" dirty="0"/>
          </a:p>
          <a:p>
            <a:r>
              <a:rPr lang="en-US" sz="2450" dirty="0" smtClean="0"/>
              <a:t>Highlighted promise of Grover’s algorithm in test time improvement.</a:t>
            </a:r>
          </a:p>
          <a:p>
            <a:endParaRPr lang="en-US" sz="2450" dirty="0"/>
          </a:p>
          <a:p>
            <a:r>
              <a:rPr lang="en-US" sz="2450" dirty="0" smtClean="0"/>
              <a:t>Demonstrated  proof of concept of our new probabilistic correlation algorithm.</a:t>
            </a:r>
          </a:p>
          <a:p>
            <a:endParaRPr lang="en-US" sz="2450" dirty="0"/>
          </a:p>
          <a:p>
            <a:r>
              <a:rPr lang="en-US" sz="2450" dirty="0" smtClean="0"/>
              <a:t>Initial results show the superiority of algorithm over random search for hard to detect stuck-at faults.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5672-FBFB-493C-BCCD-9582FFB58867}" type="datetime1">
              <a:rPr lang="en-US" smtClean="0"/>
              <a:t>12/27/2015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30"/>
    </mc:Choice>
    <mc:Fallback xmlns="">
      <p:transition spd="slow" advTm="6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1860" dirty="0" smtClean="0"/>
              <a:t>[1] </a:t>
            </a:r>
            <a:r>
              <a:rPr lang="en-US" sz="1860" dirty="0"/>
              <a:t>O. H. Ibarra and S. </a:t>
            </a:r>
            <a:r>
              <a:rPr lang="en-US" sz="1860" dirty="0" err="1"/>
              <a:t>Sahni</a:t>
            </a:r>
            <a:r>
              <a:rPr lang="en-US" sz="1860" dirty="0"/>
              <a:t>, “</a:t>
            </a:r>
            <a:r>
              <a:rPr lang="en-US" sz="1860" dirty="0" err="1"/>
              <a:t>Polynomially</a:t>
            </a:r>
            <a:r>
              <a:rPr lang="en-US" sz="1860" dirty="0"/>
              <a:t> complete fault detection problems,” IEEE Trans. Computers, vol. 24, no. 3, pp. 242–249, 1975.</a:t>
            </a:r>
          </a:p>
          <a:p>
            <a:pPr marL="118872" indent="0">
              <a:buNone/>
            </a:pPr>
            <a:r>
              <a:rPr lang="en-US" sz="1860" dirty="0" smtClean="0"/>
              <a:t>[2] </a:t>
            </a:r>
            <a:r>
              <a:rPr lang="en-US" sz="1860" dirty="0"/>
              <a:t>H. Fujiwara and S. </a:t>
            </a:r>
            <a:r>
              <a:rPr lang="en-US" sz="1860" dirty="0" err="1"/>
              <a:t>Toida</a:t>
            </a:r>
            <a:r>
              <a:rPr lang="en-US" sz="1860" dirty="0"/>
              <a:t>, “The complexity of fault detection problems for combinational logic circuits</a:t>
            </a:r>
            <a:r>
              <a:rPr lang="en-US" sz="1860" dirty="0" smtClean="0"/>
              <a:t>,” </a:t>
            </a:r>
            <a:r>
              <a:rPr lang="en-US" sz="1860" dirty="0"/>
              <a:t>IEEE Transactions on Computers, vol. 100, no. 6, pp. 555–560, 1982</a:t>
            </a:r>
            <a:r>
              <a:rPr lang="en-US" sz="1860" dirty="0" smtClean="0"/>
              <a:t>.</a:t>
            </a:r>
          </a:p>
          <a:p>
            <a:pPr marL="118872" indent="0">
              <a:buNone/>
            </a:pPr>
            <a:r>
              <a:rPr lang="en-US" sz="1860" dirty="0" smtClean="0"/>
              <a:t>[3] </a:t>
            </a:r>
            <a:r>
              <a:rPr lang="en-US" sz="1860" dirty="0"/>
              <a:t>G. </a:t>
            </a:r>
            <a:r>
              <a:rPr lang="en-US" sz="1860" dirty="0" err="1"/>
              <a:t>Seroussi</a:t>
            </a:r>
            <a:r>
              <a:rPr lang="en-US" sz="1860" dirty="0"/>
              <a:t> and N. H. </a:t>
            </a:r>
            <a:r>
              <a:rPr lang="en-US" sz="1860" dirty="0" err="1"/>
              <a:t>Bshouty</a:t>
            </a:r>
            <a:r>
              <a:rPr lang="en-US" sz="1860" dirty="0"/>
              <a:t>, “Vector sets for exhaustive testing of logic circuits</a:t>
            </a:r>
            <a:r>
              <a:rPr lang="en-US" sz="1860" dirty="0" smtClean="0"/>
              <a:t>,” </a:t>
            </a:r>
            <a:r>
              <a:rPr lang="en-US" sz="1860" dirty="0"/>
              <a:t>IEEE Transactions on Information Theory, vol. 34, no. 3, pp. 513–522, 1988.</a:t>
            </a:r>
          </a:p>
          <a:p>
            <a:pPr marL="118872" indent="0">
              <a:buNone/>
            </a:pPr>
            <a:r>
              <a:rPr lang="en-US" sz="1860" dirty="0" smtClean="0"/>
              <a:t>[4] </a:t>
            </a:r>
            <a:r>
              <a:rPr lang="en-US" sz="1860" dirty="0"/>
              <a:t>J. P. Roth, “Diagnosis of automata failures: A calculus and a method,” IBM Journal of Research and Development, vol. 10, no. 4, pp. 278–291, 1966.</a:t>
            </a:r>
          </a:p>
          <a:p>
            <a:pPr marL="118872" indent="0">
              <a:buNone/>
            </a:pPr>
            <a:r>
              <a:rPr lang="en-US" sz="1860" dirty="0" smtClean="0"/>
              <a:t>[5] </a:t>
            </a:r>
            <a:r>
              <a:rPr lang="en-US" sz="1860" dirty="0"/>
              <a:t>P. </a:t>
            </a:r>
            <a:r>
              <a:rPr lang="en-US" sz="1860" dirty="0" err="1"/>
              <a:t>Goel</a:t>
            </a:r>
            <a:r>
              <a:rPr lang="en-US" sz="1860" dirty="0"/>
              <a:t>, “An implicit enumeration algorithm to generate tests for combinational logic circuits</a:t>
            </a:r>
            <a:r>
              <a:rPr lang="en-US" sz="1860" dirty="0" smtClean="0"/>
              <a:t>,” </a:t>
            </a:r>
            <a:r>
              <a:rPr lang="en-US" sz="1860" dirty="0"/>
              <a:t>IEEE Transactions on Computers, vol. 100, no. 3, pp. 215–222, 1981.</a:t>
            </a:r>
          </a:p>
          <a:p>
            <a:pPr marL="118872" indent="0">
              <a:buNone/>
            </a:pPr>
            <a:r>
              <a:rPr lang="en-US" sz="1860" dirty="0" smtClean="0"/>
              <a:t>[6] </a:t>
            </a:r>
            <a:r>
              <a:rPr lang="en-US" sz="1860" dirty="0"/>
              <a:t>H. Fujiwara and T. </a:t>
            </a:r>
            <a:r>
              <a:rPr lang="en-US" sz="1860" dirty="0" err="1"/>
              <a:t>Shimono</a:t>
            </a:r>
            <a:r>
              <a:rPr lang="en-US" sz="1860" dirty="0"/>
              <a:t>, “On the acceleration of test generation algorithms</a:t>
            </a:r>
            <a:r>
              <a:rPr lang="en-US" sz="1860" dirty="0" smtClean="0"/>
              <a:t>,” </a:t>
            </a:r>
            <a:r>
              <a:rPr lang="en-US" sz="1860" dirty="0"/>
              <a:t>IEEE Transactions on Computers, vol. 100, no. 12, pp. 1137–1144, 1983</a:t>
            </a:r>
            <a:r>
              <a:rPr lang="en-US" sz="1860" dirty="0" smtClean="0"/>
              <a:t>.</a:t>
            </a:r>
          </a:p>
          <a:p>
            <a:pPr marL="118872" indent="0">
              <a:buNone/>
            </a:pPr>
            <a:r>
              <a:rPr lang="en-US" sz="1860" dirty="0"/>
              <a:t>[7] S. B. Akers, “Universal test sets for logic networks</a:t>
            </a:r>
            <a:r>
              <a:rPr lang="en-US" sz="1860" dirty="0" smtClean="0"/>
              <a:t>,” </a:t>
            </a:r>
            <a:r>
              <a:rPr lang="en-US" sz="1860" dirty="0"/>
              <a:t>IEEE Conference Record of 13th Annual Symposium on Switching and </a:t>
            </a:r>
            <a:r>
              <a:rPr lang="en-US" sz="1860" dirty="0" smtClean="0"/>
              <a:t>Automata</a:t>
            </a:r>
            <a:r>
              <a:rPr lang="en-US" sz="1860" dirty="0"/>
              <a:t> Theory</a:t>
            </a:r>
            <a:r>
              <a:rPr lang="en-US" sz="1860" dirty="0" smtClean="0"/>
              <a:t>, </a:t>
            </a:r>
            <a:r>
              <a:rPr lang="en-US" sz="1860" dirty="0"/>
              <a:t>1972, pp. 177–184</a:t>
            </a:r>
            <a:r>
              <a:rPr lang="en-US" sz="1860" dirty="0" smtClean="0"/>
              <a:t>.</a:t>
            </a:r>
          </a:p>
          <a:p>
            <a:pPr marL="118872" indent="0">
              <a:buNone/>
            </a:pPr>
            <a:r>
              <a:rPr lang="en-US" sz="2000" dirty="0"/>
              <a:t>[8] S. M. Reddy, “Complete test sets for logic functions,” IEEE Transactions on Computers, vol. 100, no. 11, pp. 1016–1020, 1973.</a:t>
            </a:r>
          </a:p>
          <a:p>
            <a:pPr marL="118872" indent="0">
              <a:buNone/>
            </a:pPr>
            <a:endParaRPr lang="en-US" sz="1860" dirty="0"/>
          </a:p>
          <a:p>
            <a:pPr marL="118872" indent="0">
              <a:buNone/>
            </a:pPr>
            <a:endParaRPr lang="en-US" sz="2000" dirty="0"/>
          </a:p>
          <a:p>
            <a:pPr marL="118872" indent="0">
              <a:buNone/>
            </a:pP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371C-15EF-4C69-AFE8-BB86BE2CB572}" type="datetime1">
              <a:rPr lang="en-US" smtClean="0"/>
              <a:t>12/27/2015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0"/>
    </mc:Choice>
    <mc:Fallback xmlns="">
      <p:transition spd="slow" advTm="1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73" x="446088" y="5027613"/>
          <p14:tracePt t="8698" x="438150" y="5027613"/>
          <p14:tracePt t="8900" x="446088" y="5000625"/>
          <p14:tracePt t="8911" x="482600" y="4956175"/>
          <p14:tracePt t="8923" x="536575" y="4875213"/>
          <p14:tracePt t="8936" x="615950" y="4759325"/>
          <p14:tracePt t="8948" x="723900" y="4572000"/>
          <p14:tracePt t="8965" x="839788" y="4340225"/>
          <p14:tracePt t="8982" x="955675" y="4108450"/>
          <p14:tracePt t="8998" x="1054100" y="3902075"/>
          <p14:tracePt t="9015" x="1223963" y="3598863"/>
          <p14:tracePt t="9032" x="1285875" y="3490913"/>
          <p14:tracePt t="9049" x="1339850" y="3402013"/>
          <p14:tracePt t="9065" x="1446213" y="3259138"/>
          <p14:tracePt t="9082" x="1490663" y="3205163"/>
          <p14:tracePt t="9099" x="1527175" y="3160713"/>
          <p14:tracePt t="9115" x="1554163" y="3116263"/>
          <p14:tracePt t="9132" x="1571625" y="3098800"/>
          <p14:tracePt t="9149" x="1581150" y="3071813"/>
          <p14:tracePt t="9166" x="1608138" y="3017838"/>
          <p14:tracePt t="9182" x="1633538" y="2973388"/>
          <p14:tracePt t="9199" x="1660525" y="2938463"/>
          <p14:tracePt t="9215" x="1697038" y="2894013"/>
          <p14:tracePt t="9232" x="1768475" y="2795588"/>
          <p14:tracePt t="9249" x="1812925" y="2751138"/>
          <p14:tracePt t="9266" x="1847850" y="2705100"/>
          <p14:tracePt t="9282" x="1965325" y="2616200"/>
          <p14:tracePt t="9299" x="2009775" y="2562225"/>
          <p14:tracePt t="9316" x="2054225" y="2509838"/>
          <p14:tracePt t="9332" x="2152650" y="2384425"/>
          <p14:tracePt t="9349" x="2197100" y="2339975"/>
          <p14:tracePt t="9366" x="2268538" y="2295525"/>
          <p14:tracePt t="9382" x="2357438" y="2232025"/>
          <p14:tracePt t="9399" x="2411413" y="2205038"/>
          <p14:tracePt t="9416" x="2446338" y="2197100"/>
          <p14:tracePt t="9433" x="2490788" y="2179638"/>
          <p14:tracePt t="9450" x="2500313" y="2170113"/>
          <p14:tracePt t="9466" x="2517775" y="2170113"/>
          <p14:tracePt t="9483" x="2527300" y="2160588"/>
          <p14:tracePt t="9499" x="2536825" y="2152650"/>
          <p14:tracePt t="9516" x="2544763" y="2152650"/>
          <p14:tracePt t="9552" x="2554288" y="2143125"/>
          <p14:tracePt t="9574" x="2554288" y="2133600"/>
          <p14:tracePt t="9587" x="2562225" y="2133600"/>
          <p14:tracePt t="9600" x="2562225" y="2125663"/>
          <p14:tracePt t="9616" x="2571750" y="2116138"/>
          <p14:tracePt t="9633" x="2589213" y="2098675"/>
          <p14:tracePt t="9650" x="2616200" y="2054225"/>
          <p14:tracePt t="9666" x="2625725" y="2036763"/>
          <p14:tracePt t="9683" x="2633663" y="2017713"/>
          <p14:tracePt t="9700" x="2652713" y="2009775"/>
          <p14:tracePt t="9716" x="2660650" y="2000250"/>
          <p14:tracePt t="9733" x="2670175" y="1990725"/>
          <p14:tracePt t="9766" x="2679700" y="1982788"/>
          <p14:tracePt t="9783" x="2687638" y="1982788"/>
          <p14:tracePt t="9800" x="2687638" y="1973263"/>
          <p14:tracePt t="9816" x="2697163" y="1965325"/>
          <p14:tracePt t="9833" x="2705100" y="1955800"/>
          <p14:tracePt t="9850" x="2714625" y="1955800"/>
          <p14:tracePt t="9883" x="2724150" y="1946275"/>
          <p14:tracePt t="9917" x="2732088" y="1946275"/>
          <p14:tracePt t="9933" x="2741613" y="1928813"/>
          <p14:tracePt t="9967" x="2751138" y="192881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(contd..)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876800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1800" dirty="0" smtClean="0"/>
              <a:t>[</a:t>
            </a:r>
            <a:r>
              <a:rPr lang="en-US" sz="1800" dirty="0"/>
              <a:t>9] H. D. </a:t>
            </a:r>
            <a:r>
              <a:rPr lang="en-US" sz="1800" dirty="0" err="1"/>
              <a:t>Schnurmann</a:t>
            </a:r>
            <a:r>
              <a:rPr lang="en-US" sz="1800" dirty="0"/>
              <a:t>, E. </a:t>
            </a:r>
            <a:r>
              <a:rPr lang="en-US" sz="1800" dirty="0" err="1"/>
              <a:t>Lindbloom</a:t>
            </a:r>
            <a:r>
              <a:rPr lang="en-US" sz="1800" dirty="0"/>
              <a:t>, and R. G. Carpenter, “The weighted random test-pattern generator</a:t>
            </a:r>
            <a:r>
              <a:rPr lang="en-US" sz="1800" dirty="0" smtClean="0"/>
              <a:t>,” </a:t>
            </a:r>
            <a:r>
              <a:rPr lang="en-US" sz="1800" dirty="0"/>
              <a:t>IEEE Transactions on Computers, vol. 100, no. 7, pp. 695–700, 1975.</a:t>
            </a:r>
          </a:p>
          <a:p>
            <a:pPr marL="118872" indent="0">
              <a:buNone/>
            </a:pPr>
            <a:r>
              <a:rPr lang="en-US" sz="1800" dirty="0"/>
              <a:t>[10] V. D. Agrawal, “An information theoretic approach to digital fault testing,” IEEE Transactions on Computers, vol. 30, no. 8, pp. 582–587, 1981.</a:t>
            </a:r>
          </a:p>
          <a:p>
            <a:pPr marL="118872" indent="0">
              <a:buNone/>
            </a:pPr>
            <a:r>
              <a:rPr lang="en-US" sz="1800" dirty="0" smtClean="0"/>
              <a:t>[11] </a:t>
            </a:r>
            <a:r>
              <a:rPr lang="en-US" sz="1800" dirty="0"/>
              <a:t>D. G. Saab, Y. G. Saab, and J. A. Abraham, “CRIS: </a:t>
            </a:r>
            <a:r>
              <a:rPr lang="en-US" sz="1800" dirty="0" smtClean="0"/>
              <a:t>A Test </a:t>
            </a:r>
            <a:r>
              <a:rPr lang="en-US" sz="1800" dirty="0"/>
              <a:t>Cultivation Program for Sequential VLSI Circuits,” </a:t>
            </a:r>
            <a:r>
              <a:rPr lang="en-US" sz="1800" dirty="0" smtClean="0"/>
              <a:t>in </a:t>
            </a:r>
            <a:r>
              <a:rPr lang="en-US" sz="1800" i="1" dirty="0" smtClean="0"/>
              <a:t>Proc</a:t>
            </a:r>
            <a:r>
              <a:rPr lang="en-US" sz="1800" i="1" dirty="0"/>
              <a:t>. IEEE/ACM International Conference on </a:t>
            </a:r>
            <a:r>
              <a:rPr lang="en-US" sz="1800" i="1" dirty="0" smtClean="0"/>
              <a:t>Computer-Aided Design</a:t>
            </a:r>
            <a:r>
              <a:rPr lang="en-US" sz="1800" dirty="0"/>
              <a:t>, 1992, pp. 216–219.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 smtClean="0"/>
              <a:t>12] </a:t>
            </a:r>
            <a:r>
              <a:rPr lang="en-US" sz="1800" dirty="0"/>
              <a:t>M. </a:t>
            </a:r>
            <a:r>
              <a:rPr lang="en-US" sz="1800" dirty="0" err="1"/>
              <a:t>O’Dare</a:t>
            </a:r>
            <a:r>
              <a:rPr lang="en-US" sz="1800" dirty="0"/>
              <a:t> and T. </a:t>
            </a:r>
            <a:r>
              <a:rPr lang="en-US" sz="1800" dirty="0" err="1"/>
              <a:t>Arslan</a:t>
            </a:r>
            <a:r>
              <a:rPr lang="en-US" sz="1800" dirty="0"/>
              <a:t>, “Generating Test Patterns </a:t>
            </a:r>
            <a:r>
              <a:rPr lang="en-US" sz="1800" dirty="0" smtClean="0"/>
              <a:t>for VLSI </a:t>
            </a:r>
            <a:r>
              <a:rPr lang="en-US" sz="1800" dirty="0"/>
              <a:t>Circuits Using a </a:t>
            </a:r>
            <a:r>
              <a:rPr lang="en-US" sz="1800" dirty="0" smtClean="0"/>
              <a:t>Genetic </a:t>
            </a:r>
            <a:r>
              <a:rPr lang="en-US" sz="1800" dirty="0"/>
              <a:t>Algorithm,” </a:t>
            </a:r>
            <a:r>
              <a:rPr lang="en-US" sz="1800" i="1" dirty="0"/>
              <a:t>Electronics </a:t>
            </a:r>
            <a:r>
              <a:rPr lang="en-US" sz="1800" i="1" dirty="0" smtClean="0"/>
              <a:t>Letters</a:t>
            </a:r>
            <a:r>
              <a:rPr lang="en-US" sz="1800" dirty="0" smtClean="0"/>
              <a:t>, vol</a:t>
            </a:r>
            <a:r>
              <a:rPr lang="en-US" sz="1800" dirty="0"/>
              <a:t>. 30, no. 10, pp. 778–779, 1994.</a:t>
            </a:r>
            <a:br>
              <a:rPr lang="en-US" sz="1800" dirty="0"/>
            </a:br>
            <a:r>
              <a:rPr lang="en-US" sz="1800" dirty="0" smtClean="0"/>
              <a:t>[13] </a:t>
            </a:r>
            <a:r>
              <a:rPr lang="en-US" sz="1800" dirty="0"/>
              <a:t>F. </a:t>
            </a:r>
            <a:r>
              <a:rPr lang="en-US" sz="1800" dirty="0" err="1"/>
              <a:t>Corno</a:t>
            </a:r>
            <a:r>
              <a:rPr lang="en-US" sz="1800" dirty="0"/>
              <a:t>, P. </a:t>
            </a:r>
            <a:r>
              <a:rPr lang="en-US" sz="1800" dirty="0" err="1"/>
              <a:t>Prinetto</a:t>
            </a:r>
            <a:r>
              <a:rPr lang="en-US" sz="1800" dirty="0"/>
              <a:t>, M. </a:t>
            </a:r>
            <a:r>
              <a:rPr lang="en-US" sz="1800" dirty="0" err="1"/>
              <a:t>Rebaudengo</a:t>
            </a:r>
            <a:r>
              <a:rPr lang="en-US" sz="1800" dirty="0"/>
              <a:t>, and M. S. </a:t>
            </a:r>
            <a:r>
              <a:rPr lang="en-US" sz="1800" dirty="0" err="1"/>
              <a:t>Reorda</a:t>
            </a:r>
            <a:r>
              <a:rPr lang="en-US" sz="1800" dirty="0" smtClean="0"/>
              <a:t>, “</a:t>
            </a:r>
            <a:r>
              <a:rPr lang="en-US" sz="1800" dirty="0"/>
              <a:t>GATTO: A Genetic Algorithm for Automatic Test </a:t>
            </a:r>
            <a:r>
              <a:rPr lang="en-US" sz="1800" dirty="0" smtClean="0"/>
              <a:t>Pattern Generation </a:t>
            </a:r>
            <a:r>
              <a:rPr lang="en-US" sz="1800" dirty="0"/>
              <a:t>for Large Synchronous Sequential Circuits,” </a:t>
            </a:r>
            <a:r>
              <a:rPr lang="en-US" sz="1800" i="1" dirty="0" smtClean="0"/>
              <a:t>IEEE Transactions </a:t>
            </a:r>
            <a:r>
              <a:rPr lang="en-US" sz="1800" i="1" dirty="0"/>
              <a:t>on Computer-Aided Design of Integrated </a:t>
            </a:r>
            <a:r>
              <a:rPr lang="en-US" sz="1800" i="1" dirty="0" smtClean="0"/>
              <a:t>Circuits and </a:t>
            </a:r>
            <a:r>
              <a:rPr lang="en-US" sz="1800" i="1" dirty="0"/>
              <a:t>Systems</a:t>
            </a:r>
            <a:r>
              <a:rPr lang="en-US" sz="1800" dirty="0"/>
              <a:t>, vol. 15, no. 8, pp. 991–1000, 1996.</a:t>
            </a:r>
            <a:br>
              <a:rPr lang="en-US" sz="1800" dirty="0"/>
            </a:br>
            <a:r>
              <a:rPr lang="en-US" sz="1800" dirty="0" smtClean="0"/>
              <a:t>[14] </a:t>
            </a:r>
            <a:r>
              <a:rPr lang="en-US" sz="1800" dirty="0"/>
              <a:t>Y. K. </a:t>
            </a:r>
            <a:r>
              <a:rPr lang="en-US" sz="1800" dirty="0" err="1"/>
              <a:t>Malaiya</a:t>
            </a:r>
            <a:r>
              <a:rPr lang="en-US" sz="1800" dirty="0"/>
              <a:t>, “</a:t>
            </a:r>
            <a:r>
              <a:rPr lang="en-US" sz="1800" dirty="0" err="1"/>
              <a:t>Antirandom</a:t>
            </a:r>
            <a:r>
              <a:rPr lang="en-US" sz="1800" dirty="0"/>
              <a:t> Testing: Getting The Most </a:t>
            </a:r>
            <a:r>
              <a:rPr lang="en-US" sz="1800" dirty="0" smtClean="0"/>
              <a:t>Out of </a:t>
            </a:r>
            <a:r>
              <a:rPr lang="en-US" sz="1800" dirty="0"/>
              <a:t>Black-box Testing,” in </a:t>
            </a:r>
            <a:r>
              <a:rPr lang="en-US" sz="1800" i="1" dirty="0"/>
              <a:t>Proc. 6th IEEE International </a:t>
            </a:r>
            <a:r>
              <a:rPr lang="en-US" sz="1800" i="1" dirty="0" err="1" smtClean="0"/>
              <a:t>Symp</a:t>
            </a:r>
            <a:r>
              <a:rPr lang="en-US" sz="1800" i="1" dirty="0" smtClean="0"/>
              <a:t>. Software </a:t>
            </a:r>
            <a:r>
              <a:rPr lang="en-US" sz="1800" i="1" dirty="0"/>
              <a:t>Reliability Engineering</a:t>
            </a:r>
            <a:r>
              <a:rPr lang="en-US" sz="1800" dirty="0"/>
              <a:t>, 1995, pp. 86–95.</a:t>
            </a:r>
            <a:br>
              <a:rPr lang="en-US" sz="1800" dirty="0"/>
            </a:br>
            <a:r>
              <a:rPr lang="en-US" sz="1800" dirty="0" smtClean="0"/>
              <a:t>[15] N</a:t>
            </a:r>
            <a:r>
              <a:rPr lang="en-US" sz="1800" dirty="0"/>
              <a:t>. Yogi and V. D. Agrawal, “Spectral </a:t>
            </a:r>
            <a:r>
              <a:rPr lang="en-US" sz="1800" dirty="0" smtClean="0"/>
              <a:t>RTL </a:t>
            </a:r>
            <a:r>
              <a:rPr lang="en-US" sz="1800" dirty="0"/>
              <a:t>test generation for gate-level stuck-at faults,” </a:t>
            </a:r>
            <a:r>
              <a:rPr lang="en-US" sz="1800" dirty="0" smtClean="0"/>
              <a:t>Proc. 15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IEEE Asian </a:t>
            </a:r>
            <a:r>
              <a:rPr lang="en-US" sz="1800" dirty="0"/>
              <a:t>Test </a:t>
            </a:r>
            <a:r>
              <a:rPr lang="en-US" sz="1800" dirty="0" smtClean="0"/>
              <a:t>Symposium, </a:t>
            </a:r>
            <a:r>
              <a:rPr lang="en-US" sz="1800" dirty="0"/>
              <a:t>2006, pp. 83–88</a:t>
            </a:r>
            <a:r>
              <a:rPr lang="en-US" sz="1800" dirty="0" smtClean="0"/>
              <a:t>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1C2B-E1EC-4BE4-86B3-1C20DF4B5681}" type="datetime1">
              <a:rPr lang="en-US" smtClean="0"/>
              <a:t>12/27/2015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5"/>
    </mc:Choice>
    <mc:Fallback xmlns="">
      <p:transition spd="slow" advTm="2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09" x="2741613" y="1938338"/>
          <p14:tracePt t="8021" x="2732088" y="1965325"/>
          <p14:tracePt t="8034" x="2724150" y="2017713"/>
          <p14:tracePt t="8047" x="2714625" y="2081213"/>
          <p14:tracePt t="8060" x="2697163" y="2152650"/>
          <p14:tracePt t="8074" x="2670175" y="2224088"/>
          <p14:tracePt t="8091" x="2643188" y="2303463"/>
          <p14:tracePt t="8108" x="2608263" y="2393950"/>
          <p14:tracePt t="8125" x="2517775" y="2571750"/>
          <p14:tracePt t="8141" x="2455863" y="2679700"/>
          <p14:tracePt t="8158" x="2393950" y="2768600"/>
          <p14:tracePt t="8175" x="2312988" y="2901950"/>
          <p14:tracePt t="8191" x="2276475" y="2973388"/>
          <p14:tracePt t="8208" x="2251075" y="3036888"/>
          <p14:tracePt t="8225" x="2187575" y="3170238"/>
          <p14:tracePt t="8241" x="2160588" y="3251200"/>
          <p14:tracePt t="8258" x="2133600" y="3322638"/>
          <p14:tracePt t="8275" x="2116138" y="3384550"/>
          <p14:tracePt t="8291" x="2081213" y="3473450"/>
          <p14:tracePt t="8308" x="2071688" y="3509963"/>
          <p14:tracePt t="8325" x="2044700" y="3536950"/>
          <p14:tracePt t="8342" x="1990725" y="3598863"/>
          <p14:tracePt t="8359" x="1955800" y="3633788"/>
          <p14:tracePt t="8375" x="1928813" y="3670300"/>
          <p14:tracePt t="8392" x="1857375" y="3741738"/>
          <p14:tracePt t="8408" x="1822450" y="3786188"/>
          <p14:tracePt t="8425" x="1785938" y="3840163"/>
          <p14:tracePt t="8442" x="1741488" y="3929063"/>
          <p14:tracePt t="8458" x="1724025" y="3973513"/>
          <p14:tracePt t="8475" x="1704975" y="4010025"/>
          <p14:tracePt t="8492" x="1652588" y="4125913"/>
          <p14:tracePt t="8508" x="1616075" y="4197350"/>
          <p14:tracePt t="8525" x="1581150" y="4259263"/>
          <p14:tracePt t="8542" x="1544638" y="4322763"/>
          <p14:tracePt t="8559" x="1473200" y="4429125"/>
          <p14:tracePt t="8575" x="1438275" y="4473575"/>
          <p14:tracePt t="8592" x="1401763" y="4518025"/>
          <p14:tracePt t="8608" x="1330325" y="4598988"/>
          <p14:tracePt t="8625" x="1303338" y="4643438"/>
          <p14:tracePt t="8642" x="1295400" y="4670425"/>
          <p14:tracePt t="8659" x="1268413" y="4714875"/>
          <p14:tracePt t="8676" x="1268413" y="4724400"/>
          <p14:tracePt t="10605" x="1276350" y="4724400"/>
          <p14:tracePt t="10618" x="1303338" y="4714875"/>
          <p14:tracePt t="10630" x="1366838" y="4697413"/>
          <p14:tracePt t="10643" x="1455738" y="4687888"/>
          <p14:tracePt t="10655" x="1554163" y="4679950"/>
          <p14:tracePt t="10668" x="1633538" y="4679950"/>
          <p14:tracePt t="10681" x="1714500" y="4679950"/>
          <p14:tracePt t="10695" x="1776413" y="4679950"/>
          <p14:tracePt t="10712" x="1830388" y="4687888"/>
          <p14:tracePt t="10729" x="1866900" y="4697413"/>
          <p14:tracePt t="10746" x="1893888" y="4705350"/>
          <p14:tracePt t="10762" x="1928813" y="4714875"/>
          <p14:tracePt t="10779" x="1946275" y="4724400"/>
          <p14:tracePt t="10796" x="1955800" y="4732338"/>
          <p14:tracePt t="10812" x="1973263" y="4732338"/>
          <p14:tracePt t="10829" x="1982788" y="4732338"/>
          <p14:tracePt t="10860" x="1990725" y="4741863"/>
          <p14:tracePt t="11065" x="1982788" y="4741863"/>
          <p14:tracePt t="11078" x="1973263" y="4741863"/>
          <p14:tracePt t="11091" x="1955800" y="4741863"/>
          <p14:tracePt t="11105" x="1938338" y="4741863"/>
          <p14:tracePt t="11118" x="1928813" y="4732338"/>
          <p14:tracePt t="11130" x="1911350" y="4732338"/>
          <p14:tracePt t="11147" x="1893888" y="4732338"/>
          <p14:tracePt t="11163" x="1874838" y="4732338"/>
          <p14:tracePt t="11179" x="1866900" y="4724400"/>
          <p14:tracePt t="11196" x="1857375" y="4724400"/>
          <p14:tracePt t="11221" x="1857375" y="4714875"/>
          <p14:tracePt t="11257" x="1857375" y="4705350"/>
          <p14:tracePt t="11271" x="1893888" y="4697413"/>
          <p14:tracePt t="11283" x="1955800" y="4697413"/>
          <p14:tracePt t="11295" x="2017713" y="4697413"/>
          <p14:tracePt t="11309" x="2089150" y="4697413"/>
          <p14:tracePt t="11321" x="2143125" y="4697413"/>
          <p14:tracePt t="11333" x="2187575" y="4697413"/>
          <p14:tracePt t="11347" x="2214563" y="4697413"/>
          <p14:tracePt t="11363" x="2224088" y="4697413"/>
          <p14:tracePt t="11385" x="2232025" y="4697413"/>
          <p14:tracePt t="11399" x="2241550" y="4697413"/>
          <p14:tracePt t="11438" x="2224088" y="4697413"/>
          <p14:tracePt t="11449" x="2197100" y="4705350"/>
          <p14:tracePt t="11462" x="2143125" y="4705350"/>
          <p14:tracePt t="11474" x="2089150" y="4705350"/>
          <p14:tracePt t="11487" x="2027238" y="4705350"/>
          <p14:tracePt t="11500" x="1982788" y="4705350"/>
          <p14:tracePt t="11514" x="1938338" y="4714875"/>
          <p14:tracePt t="11531" x="1911350" y="4714875"/>
          <p14:tracePt t="11547" x="1893888" y="4724400"/>
          <p14:tracePt t="11564" x="1866900" y="4732338"/>
          <p14:tracePt t="16633" x="1874838" y="4768850"/>
          <p14:tracePt t="16646" x="1893888" y="4795838"/>
          <p14:tracePt t="16660" x="1901825" y="4822825"/>
          <p14:tracePt t="16671" x="1911350" y="4830763"/>
          <p14:tracePt t="16684" x="1911350" y="4840288"/>
          <p14:tracePt t="16698" x="1919288" y="4840288"/>
          <p14:tracePt t="16709" x="1919288" y="4848225"/>
          <p14:tracePt t="16723" x="1928813" y="4857750"/>
          <p14:tracePt t="16739" x="1938338" y="4884738"/>
          <p14:tracePt t="16756" x="1946275" y="4911725"/>
          <p14:tracePt t="16772" x="1946275" y="4938713"/>
          <p14:tracePt t="16789" x="1946275" y="4991100"/>
          <p14:tracePt t="16806" x="1955800" y="5018088"/>
          <p14:tracePt t="16822" x="1965325" y="5062538"/>
          <p14:tracePt t="16839" x="1982788" y="5126038"/>
          <p14:tracePt t="16856" x="1982788" y="5153025"/>
          <p14:tracePt t="16872" x="2000250" y="5180013"/>
          <p14:tracePt t="16889" x="2017713" y="5214938"/>
          <p14:tracePt t="16905" x="2017713" y="5224463"/>
          <p14:tracePt t="16939" x="2027238" y="5232400"/>
          <p14:tracePt t="16956" x="2027238" y="5241925"/>
          <p14:tracePt t="16972" x="2027238" y="5251450"/>
          <p14:tracePt t="16990" x="2027238" y="5276850"/>
          <p14:tracePt t="17006" x="2027238" y="5295900"/>
          <p14:tracePt t="17023" x="2027238" y="5313363"/>
          <p14:tracePt t="17040" x="2027238" y="5330825"/>
          <p14:tracePt t="17056" x="2027238" y="5367338"/>
          <p14:tracePt t="17073" x="2027238" y="5394325"/>
          <p14:tracePt t="17090" x="2027238" y="5411788"/>
          <p14:tracePt t="17106" x="2027238" y="5473700"/>
          <p14:tracePt t="17123" x="2027238" y="5491163"/>
          <p14:tracePt t="17139" x="2027238" y="5510213"/>
          <p14:tracePt t="17156" x="2027238" y="5537200"/>
          <p14:tracePt t="17173" x="2017713" y="5562600"/>
          <p14:tracePt t="17190" x="2017713" y="5581650"/>
          <p14:tracePt t="17206" x="2009775" y="5581650"/>
          <p14:tracePt t="17223" x="2009775" y="5589588"/>
          <p14:tracePt t="17239" x="2009775" y="5599113"/>
          <p14:tracePt t="17273" x="2009775" y="5608638"/>
          <p14:tracePt t="17425" x="2000250" y="5608638"/>
          <p14:tracePt t="17439" x="2000250" y="5616575"/>
          <p14:tracePt t="17463" x="2000250" y="5626100"/>
          <p14:tracePt t="17488" x="1990725" y="5634038"/>
          <p14:tracePt t="17514" x="1990725" y="564356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(contd..)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1800" dirty="0" smtClean="0"/>
              <a:t>[16] </a:t>
            </a:r>
            <a:r>
              <a:rPr lang="en-US" sz="1800" dirty="0"/>
              <a:t>S. T. </a:t>
            </a:r>
            <a:r>
              <a:rPr lang="en-US" sz="1800" dirty="0" err="1"/>
              <a:t>Chakradhar</a:t>
            </a:r>
            <a:r>
              <a:rPr lang="en-US" sz="1800" dirty="0"/>
              <a:t>, V. D. Agrawal, and S. G. </a:t>
            </a:r>
            <a:r>
              <a:rPr lang="en-US" sz="1800" dirty="0" err="1"/>
              <a:t>Rothweiler</a:t>
            </a:r>
            <a:r>
              <a:rPr lang="en-US" sz="1800" dirty="0"/>
              <a:t>, “</a:t>
            </a:r>
            <a:r>
              <a:rPr lang="en-US" sz="1800" dirty="0" smtClean="0"/>
              <a:t>A Transitive </a:t>
            </a:r>
            <a:r>
              <a:rPr lang="en-US" sz="1800" dirty="0"/>
              <a:t>Closure Algorithm for Test Generation,” </a:t>
            </a:r>
            <a:r>
              <a:rPr lang="en-US" sz="1800" i="1" dirty="0"/>
              <a:t>IEEE Transactions on Computer-Aided Design of Integrated Circuits </a:t>
            </a:r>
            <a:r>
              <a:rPr lang="en-US" sz="1800" i="1" dirty="0" smtClean="0"/>
              <a:t>and Systems</a:t>
            </a:r>
            <a:r>
              <a:rPr lang="en-US" sz="1800" dirty="0"/>
              <a:t>, vol. 12, no. 7, pp. 1015–1028, 1993</a:t>
            </a:r>
            <a:r>
              <a:rPr lang="en-US" sz="1800" dirty="0" smtClean="0"/>
              <a:t>.</a:t>
            </a:r>
          </a:p>
          <a:p>
            <a:pPr marL="118872" indent="0">
              <a:buNone/>
            </a:pPr>
            <a:r>
              <a:rPr lang="en-US" sz="1800" dirty="0" smtClean="0"/>
              <a:t>[17] </a:t>
            </a:r>
            <a:r>
              <a:rPr lang="en-US" sz="1800" dirty="0"/>
              <a:t>P. Girard, L. </a:t>
            </a:r>
            <a:r>
              <a:rPr lang="en-US" sz="1800" dirty="0" err="1"/>
              <a:t>Guiller</a:t>
            </a:r>
            <a:r>
              <a:rPr lang="en-US" sz="1800" dirty="0"/>
              <a:t>, C. </a:t>
            </a:r>
            <a:r>
              <a:rPr lang="en-US" sz="1800" dirty="0" err="1"/>
              <a:t>Landrault</a:t>
            </a:r>
            <a:r>
              <a:rPr lang="en-US" sz="1800" dirty="0"/>
              <a:t>, and S. </a:t>
            </a:r>
            <a:r>
              <a:rPr lang="en-US" sz="1800" dirty="0" err="1"/>
              <a:t>Pravossoudovitch</a:t>
            </a:r>
            <a:r>
              <a:rPr lang="en-US" sz="1800" dirty="0" smtClean="0"/>
              <a:t>, “</a:t>
            </a:r>
            <a:r>
              <a:rPr lang="en-US" sz="1800" dirty="0"/>
              <a:t>A Test Vector Ordering Technique for Switching </a:t>
            </a:r>
            <a:r>
              <a:rPr lang="en-US" sz="1800" dirty="0" smtClean="0"/>
              <a:t>Activity Reduction </a:t>
            </a:r>
            <a:r>
              <a:rPr lang="en-US" sz="1800" dirty="0"/>
              <a:t>During Test Operation,” in </a:t>
            </a:r>
            <a:r>
              <a:rPr lang="en-US" sz="1800" i="1" dirty="0"/>
              <a:t>Proc. 9th IEEE </a:t>
            </a:r>
            <a:r>
              <a:rPr lang="en-US" sz="1800" i="1" dirty="0" smtClean="0"/>
              <a:t>Great Lakes </a:t>
            </a:r>
            <a:r>
              <a:rPr lang="en-US" sz="1800" i="1" dirty="0" err="1"/>
              <a:t>Symp</a:t>
            </a:r>
            <a:r>
              <a:rPr lang="en-US" sz="1800" i="1" dirty="0"/>
              <a:t>. VLSI</a:t>
            </a:r>
            <a:r>
              <a:rPr lang="en-US" sz="1800" dirty="0"/>
              <a:t>, 1999, pp. 24–27</a:t>
            </a:r>
            <a:r>
              <a:rPr lang="en-US" sz="1800" dirty="0" smtClean="0"/>
              <a:t>.</a:t>
            </a:r>
          </a:p>
          <a:p>
            <a:pPr marL="118872" indent="0">
              <a:buNone/>
            </a:pPr>
            <a:r>
              <a:rPr lang="en-US" sz="1800" dirty="0" smtClean="0"/>
              <a:t>[18] </a:t>
            </a:r>
            <a:r>
              <a:rPr lang="en-US" sz="1800" dirty="0"/>
              <a:t>P. </a:t>
            </a:r>
            <a:r>
              <a:rPr lang="en-US" sz="1800" dirty="0" err="1"/>
              <a:t>Venkataramani</a:t>
            </a:r>
            <a:r>
              <a:rPr lang="en-US" sz="1800" dirty="0"/>
              <a:t>, S. </a:t>
            </a:r>
            <a:r>
              <a:rPr lang="en-US" sz="1800" dirty="0" err="1"/>
              <a:t>Sindia</a:t>
            </a:r>
            <a:r>
              <a:rPr lang="en-US" sz="1800" dirty="0"/>
              <a:t>, and V. D. Agrawal, “A Test </a:t>
            </a:r>
            <a:r>
              <a:rPr lang="en-US" sz="1800" dirty="0" smtClean="0"/>
              <a:t>Time Theorem </a:t>
            </a:r>
            <a:r>
              <a:rPr lang="en-US" sz="1800" dirty="0"/>
              <a:t>and its Applications,” </a:t>
            </a:r>
            <a:r>
              <a:rPr lang="en-US" sz="1800" i="1" dirty="0"/>
              <a:t>Journal of Electronic </a:t>
            </a:r>
            <a:r>
              <a:rPr lang="en-US" sz="1800" i="1" dirty="0" smtClean="0"/>
              <a:t>Testing: Theory </a:t>
            </a:r>
            <a:r>
              <a:rPr lang="en-US" sz="1800" i="1" dirty="0"/>
              <a:t>and Applications</a:t>
            </a:r>
            <a:r>
              <a:rPr lang="en-US" sz="1800" dirty="0"/>
              <a:t>, vol. 30, no. 2, pp. 229–236, 2014.</a:t>
            </a:r>
            <a:br>
              <a:rPr lang="en-US" sz="1800" dirty="0"/>
            </a:br>
            <a:r>
              <a:rPr lang="en-US" sz="1800" dirty="0" smtClean="0"/>
              <a:t>[19] </a:t>
            </a:r>
            <a:r>
              <a:rPr lang="en-US" sz="1800" dirty="0"/>
              <a:t>V. </a:t>
            </a:r>
            <a:r>
              <a:rPr lang="en-US" sz="1800" dirty="0" err="1"/>
              <a:t>Sheshadri</a:t>
            </a:r>
            <a:r>
              <a:rPr lang="en-US" sz="1800" dirty="0"/>
              <a:t>, V. D. Agrawal, and P. Agrawal, “</a:t>
            </a:r>
            <a:r>
              <a:rPr lang="en-US" sz="1800" dirty="0" smtClean="0"/>
              <a:t>Power-aware </a:t>
            </a:r>
            <a:r>
              <a:rPr lang="en-US" sz="1800" dirty="0" err="1" smtClean="0"/>
              <a:t>SoC</a:t>
            </a:r>
            <a:r>
              <a:rPr lang="en-US" sz="1800" dirty="0" smtClean="0"/>
              <a:t> </a:t>
            </a:r>
            <a:r>
              <a:rPr lang="en-US" sz="1800" dirty="0"/>
              <a:t>Test Optimization Through Dynamic Voltage and Frequency Scaling,” in </a:t>
            </a:r>
            <a:r>
              <a:rPr lang="en-US" sz="1800" i="1" dirty="0"/>
              <a:t>Proc. IFIP/IEEE 21st International Conference on Very Large Scale Integration (VLSI-</a:t>
            </a:r>
            <a:r>
              <a:rPr lang="en-US" sz="1800" i="1" dirty="0" err="1"/>
              <a:t>SoC</a:t>
            </a:r>
            <a:r>
              <a:rPr lang="en-US" sz="1800" i="1" dirty="0"/>
              <a:t>)</a:t>
            </a:r>
            <a:r>
              <a:rPr lang="en-US" sz="1800" dirty="0"/>
              <a:t>, 2013, </a:t>
            </a:r>
            <a:r>
              <a:rPr lang="en-US" sz="1800" dirty="0" smtClean="0"/>
              <a:t>pp. 102–107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 smtClean="0"/>
              <a:t>[20] </a:t>
            </a:r>
            <a:r>
              <a:rPr lang="en-US" sz="1800" dirty="0"/>
              <a:t>R. </a:t>
            </a:r>
            <a:r>
              <a:rPr lang="en-US" sz="1800" dirty="0" err="1"/>
              <a:t>Drechsler</a:t>
            </a:r>
            <a:r>
              <a:rPr lang="en-US" sz="1800" dirty="0"/>
              <a:t>, S. </a:t>
            </a:r>
            <a:r>
              <a:rPr lang="en-US" sz="1800" dirty="0" err="1" smtClean="0"/>
              <a:t>Eggersglu</a:t>
            </a:r>
            <a:r>
              <a:rPr lang="el-GR" sz="1800" i="1" dirty="0" smtClean="0"/>
              <a:t>β</a:t>
            </a:r>
            <a:r>
              <a:rPr lang="el-GR" sz="1800" dirty="0" smtClean="0"/>
              <a:t>, </a:t>
            </a:r>
            <a:r>
              <a:rPr lang="en-US" sz="1800" dirty="0"/>
              <a:t>G. Fey, A. </a:t>
            </a:r>
            <a:r>
              <a:rPr lang="en-US" sz="1800" dirty="0" err="1"/>
              <a:t>Glowatz</a:t>
            </a:r>
            <a:r>
              <a:rPr lang="en-US" sz="1800" dirty="0"/>
              <a:t>, F. </a:t>
            </a:r>
            <a:r>
              <a:rPr lang="en-US" sz="1800" dirty="0" err="1" smtClean="0"/>
              <a:t>Hapke</a:t>
            </a:r>
            <a:r>
              <a:rPr lang="en-US" sz="1800" dirty="0" smtClean="0"/>
              <a:t>, J</a:t>
            </a:r>
            <a:r>
              <a:rPr lang="en-US" sz="1800" dirty="0"/>
              <a:t>. </a:t>
            </a:r>
            <a:r>
              <a:rPr lang="en-US" sz="1800" dirty="0" err="1"/>
              <a:t>Schloeffel</a:t>
            </a:r>
            <a:r>
              <a:rPr lang="en-US" sz="1800" dirty="0"/>
              <a:t>, and D. </a:t>
            </a:r>
            <a:r>
              <a:rPr lang="en-US" sz="1800" dirty="0" err="1"/>
              <a:t>Tille</a:t>
            </a:r>
            <a:r>
              <a:rPr lang="en-US" sz="1800" dirty="0"/>
              <a:t>, “On Acceleration of </a:t>
            </a:r>
            <a:r>
              <a:rPr lang="en-US" sz="1800" dirty="0" smtClean="0"/>
              <a:t>SAT-Based ATPG </a:t>
            </a:r>
            <a:r>
              <a:rPr lang="en-US" sz="1800" dirty="0"/>
              <a:t>for Industrial Designs,” </a:t>
            </a:r>
            <a:r>
              <a:rPr lang="en-US" sz="1800" i="1" dirty="0"/>
              <a:t>IEEE Transactions on </a:t>
            </a:r>
            <a:r>
              <a:rPr lang="en-US" sz="1800" i="1" dirty="0" err="1"/>
              <a:t>ComputerAided</a:t>
            </a:r>
            <a:r>
              <a:rPr lang="en-US" sz="1800" i="1" dirty="0"/>
              <a:t> Design of Integrated Circuits and Systems</a:t>
            </a:r>
            <a:r>
              <a:rPr lang="en-US" sz="1800" dirty="0"/>
              <a:t>, vol. 27, no. </a:t>
            </a:r>
            <a:r>
              <a:rPr lang="en-US" sz="1800" dirty="0" smtClean="0"/>
              <a:t>7, pp</a:t>
            </a:r>
            <a:r>
              <a:rPr lang="en-US" sz="1800" dirty="0"/>
              <a:t>. 1329–1333, July 2008.</a:t>
            </a:r>
            <a:br>
              <a:rPr lang="en-US" sz="1800" dirty="0"/>
            </a:br>
            <a:r>
              <a:rPr lang="en-US" sz="1800" dirty="0" smtClean="0"/>
              <a:t>[21] </a:t>
            </a:r>
            <a:r>
              <a:rPr lang="en-US" sz="1800" dirty="0"/>
              <a:t>S. Kirkpatrick, C. D. </a:t>
            </a:r>
            <a:r>
              <a:rPr lang="en-US" sz="1800" dirty="0" err="1"/>
              <a:t>Gelatt</a:t>
            </a:r>
            <a:r>
              <a:rPr lang="en-US" sz="1800" dirty="0"/>
              <a:t>, M. P. </a:t>
            </a:r>
            <a:r>
              <a:rPr lang="en-US" sz="1800" dirty="0" err="1"/>
              <a:t>Vecchi</a:t>
            </a:r>
            <a:r>
              <a:rPr lang="en-US" sz="1800" dirty="0"/>
              <a:t>, </a:t>
            </a:r>
            <a:r>
              <a:rPr lang="en-US" sz="1800" i="1" dirty="0"/>
              <a:t>et al.</a:t>
            </a:r>
            <a:r>
              <a:rPr lang="en-US" sz="1800" dirty="0"/>
              <a:t>, “</a:t>
            </a:r>
            <a:r>
              <a:rPr lang="en-US" sz="1800" dirty="0" smtClean="0"/>
              <a:t>Optimization by </a:t>
            </a:r>
            <a:r>
              <a:rPr lang="en-US" sz="1800" dirty="0"/>
              <a:t>Simulated Annealing,” </a:t>
            </a:r>
            <a:r>
              <a:rPr lang="en-US" sz="1800" i="1" dirty="0"/>
              <a:t>Science</a:t>
            </a:r>
            <a:r>
              <a:rPr lang="en-US" sz="1800" dirty="0"/>
              <a:t>, vol. 220, no. 4598, pp. </a:t>
            </a:r>
            <a:r>
              <a:rPr lang="en-US" sz="1800" dirty="0" smtClean="0"/>
              <a:t>671– 680</a:t>
            </a:r>
            <a:r>
              <a:rPr lang="en-US" sz="1800" dirty="0"/>
              <a:t>, 1983.</a:t>
            </a:r>
            <a:br>
              <a:rPr lang="en-US" sz="1800" dirty="0"/>
            </a:br>
            <a:endParaRPr lang="en-US" sz="1800" u="sng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1C2B-E1EC-4BE4-86B3-1C20DF4B5681}" type="datetime1">
              <a:rPr lang="en-US" smtClean="0"/>
              <a:t>12/27/2015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4"/>
    </mc:Choice>
    <mc:Fallback xmlns="">
      <p:transition spd="slow" advTm="2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0" x="1990725" y="5634038"/>
          <p14:tracePt t="1422" x="1990725" y="5616575"/>
          <p14:tracePt t="1435" x="1990725" y="5581650"/>
          <p14:tracePt t="1448" x="1990725" y="5537200"/>
          <p14:tracePt t="1461" x="1990725" y="5465763"/>
          <p14:tracePt t="1475" x="1990725" y="5384800"/>
          <p14:tracePt t="1492" x="1982788" y="5276850"/>
          <p14:tracePt t="1508" x="1973263" y="5143500"/>
          <p14:tracePt t="1525" x="1965325" y="4822825"/>
          <p14:tracePt t="1542" x="1965325" y="4652963"/>
          <p14:tracePt t="1558" x="1965325" y="4483100"/>
          <p14:tracePt t="1575" x="1965325" y="4330700"/>
          <p14:tracePt t="1592" x="1946275" y="4010025"/>
          <p14:tracePt t="1609" x="1946275" y="3884613"/>
          <p14:tracePt t="1625" x="1946275" y="3768725"/>
          <p14:tracePt t="1642" x="1946275" y="3554413"/>
          <p14:tracePt t="1659" x="1946275" y="3446463"/>
          <p14:tracePt t="1675" x="1946275" y="3340100"/>
          <p14:tracePt t="1692" x="1946275" y="3224213"/>
          <p14:tracePt t="1709" x="1946275" y="3036888"/>
          <p14:tracePt t="1725" x="1946275" y="2965450"/>
          <p14:tracePt t="1742" x="1946275" y="2901950"/>
          <p14:tracePt t="1759" x="1938338" y="2813050"/>
          <p14:tracePt t="1776" x="1928813" y="2776538"/>
          <p14:tracePt t="1792" x="1919288" y="2732088"/>
          <p14:tracePt t="1809" x="1919288" y="2643188"/>
          <p14:tracePt t="1826" x="1919288" y="2589213"/>
          <p14:tracePt t="1842" x="1911350" y="2527300"/>
          <p14:tracePt t="1859" x="1911350" y="2465388"/>
          <p14:tracePt t="1860" x="1911350" y="2411413"/>
          <p14:tracePt t="1875" x="1911350" y="2357438"/>
          <p14:tracePt t="1892" x="1911350" y="2312988"/>
          <p14:tracePt t="1909" x="1911350" y="2241550"/>
          <p14:tracePt t="1925" x="1911350" y="2205038"/>
          <p14:tracePt t="1942" x="1911350" y="2179638"/>
          <p14:tracePt t="1959" x="1911350" y="2152650"/>
          <p14:tracePt t="1976" x="1911350" y="2098675"/>
          <p14:tracePt t="1992" x="1911350" y="2089150"/>
          <p14:tracePt t="2026" x="1911350" y="2071688"/>
          <p14:tracePt t="2059" x="1911350" y="2062163"/>
          <p14:tracePt t="2076" x="1911350" y="2044700"/>
          <p14:tracePt t="2093" x="1911350" y="2027238"/>
          <p14:tracePt t="2109" x="1911350" y="2000250"/>
          <p14:tracePt t="2126" x="1919288" y="1965325"/>
          <p14:tracePt t="2143" x="1955800" y="1911350"/>
          <p14:tracePt t="2159" x="1965325" y="1884363"/>
          <p14:tracePt t="2176" x="1982788" y="1874838"/>
          <p14:tracePt t="2193" x="1990725" y="1857375"/>
          <p14:tracePt t="2226" x="1990725" y="1847850"/>
          <p14:tracePt t="2344" x="2000250" y="1847850"/>
          <p14:tracePt t="2397" x="2000250" y="1857375"/>
          <p14:tracePt t="2435" x="2000250" y="1866900"/>
          <p14:tracePt t="3314" x="2009775" y="1866900"/>
          <p14:tracePt t="3329" x="2027238" y="1866900"/>
          <p14:tracePt t="3345" x="2062163" y="1866900"/>
          <p14:tracePt t="3361" x="2098675" y="1866900"/>
          <p14:tracePt t="3379" x="2179638" y="1866900"/>
          <p14:tracePt t="3395" x="2205038" y="1874838"/>
          <p14:tracePt t="3411" x="2232025" y="1874838"/>
          <p14:tracePt t="3429" x="2241550" y="1874838"/>
          <p14:tracePt t="3445" x="2259013" y="1874838"/>
          <p14:tracePt t="3481" x="2268538" y="1874838"/>
          <p14:tracePt t="3546" x="2276475" y="1884363"/>
          <p14:tracePt t="3559" x="2286000" y="1884363"/>
          <p14:tracePt t="3583" x="2295525" y="1884363"/>
          <p14:tracePt t="3608" x="2303463" y="1884363"/>
          <p14:tracePt t="3633" x="2312988" y="1884363"/>
          <p14:tracePt t="3659" x="2322513" y="1884363"/>
          <p14:tracePt t="15836" x="2330450" y="1884363"/>
          <p14:tracePt t="15862" x="2330450" y="1893888"/>
          <p14:tracePt t="15874" x="2339975" y="1893888"/>
          <p14:tracePt t="15887" x="2347913" y="1911350"/>
          <p14:tracePt t="15899" x="2347913" y="1946275"/>
          <p14:tracePt t="15915" x="2357438" y="2000250"/>
          <p14:tracePt t="15932" x="2393950" y="2081213"/>
          <p14:tracePt t="15949" x="2419350" y="2197100"/>
          <p14:tracePt t="15965" x="2465388" y="2482850"/>
          <p14:tracePt t="15982" x="2473325" y="2633663"/>
          <p14:tracePt t="15999" x="2482850" y="2813050"/>
          <p14:tracePt t="16016" x="2490788" y="3116263"/>
          <p14:tracePt t="16032" x="2490788" y="3241675"/>
          <p14:tracePt t="16049" x="2490788" y="3367088"/>
          <p14:tracePt t="16066" x="2490788" y="3554413"/>
          <p14:tracePt t="16083" x="2490788" y="3660775"/>
          <p14:tracePt t="16099" x="2490788" y="3768725"/>
          <p14:tracePt t="16116" x="2490788" y="4000500"/>
          <p14:tracePt t="16132" x="2490788" y="4116388"/>
          <p14:tracePt t="16149" x="2490788" y="4241800"/>
          <p14:tracePt t="16166" x="2482850" y="4357688"/>
          <p14:tracePt t="16183" x="2465388" y="4562475"/>
          <p14:tracePt t="16199" x="2446338" y="4633913"/>
          <p14:tracePt t="16216" x="2419350" y="4705350"/>
          <p14:tracePt t="16233" x="2366963" y="4803775"/>
          <p14:tracePt t="16249" x="2339975" y="4848225"/>
          <p14:tracePt t="16525" x="2339975" y="4857750"/>
          <p14:tracePt t="16537" x="2339975" y="4884738"/>
          <p14:tracePt t="16549" x="2339975" y="4902200"/>
          <p14:tracePt t="16563" x="2339975" y="4938713"/>
          <p14:tracePt t="16576" x="2339975" y="4983163"/>
          <p14:tracePt t="16588" x="2339975" y="5045075"/>
          <p14:tracePt t="16601" x="2330450" y="5116513"/>
          <p14:tracePt t="16617" x="2322513" y="5180013"/>
          <p14:tracePt t="16633" x="2312988" y="5241925"/>
          <p14:tracePt t="16650" x="2303463" y="5295900"/>
          <p14:tracePt t="16666" x="2295525" y="5375275"/>
          <p14:tracePt t="16683" x="2286000" y="5419725"/>
          <p14:tracePt t="16700" x="2286000" y="5456238"/>
          <p14:tracePt t="16717" x="2286000" y="5527675"/>
          <p14:tracePt t="16734" x="2286000" y="5562600"/>
          <p14:tracePt t="16750" x="2286000" y="5599113"/>
          <p14:tracePt t="16767" x="2286000" y="5653088"/>
          <p14:tracePt t="16784" x="2286000" y="5680075"/>
          <p14:tracePt t="16801" x="2286000" y="5705475"/>
          <p14:tracePt t="16817" x="2286000" y="5759450"/>
          <p14:tracePt t="16834" x="2286000" y="5768975"/>
          <p14:tracePt t="16850" x="2286000" y="5776913"/>
          <p14:tracePt t="16867" x="2286000" y="5786438"/>
          <p14:tracePt t="16884" x="2286000" y="5813425"/>
          <p14:tracePt t="16901" x="2286000" y="5840413"/>
          <p14:tracePt t="16917" x="2286000" y="5857875"/>
          <p14:tracePt t="17236" x="2286000" y="5867400"/>
          <p14:tracePt t="17248" x="2276475" y="5884863"/>
          <p14:tracePt t="17261" x="2268538" y="5911850"/>
          <p14:tracePt t="17273" x="2259013" y="5946775"/>
          <p14:tracePt t="17287" x="2259013" y="5983288"/>
          <p14:tracePt t="17301" x="2251075" y="6037263"/>
          <p14:tracePt t="17318" x="2241550" y="6089650"/>
          <p14:tracePt t="17335" x="2241550" y="6126163"/>
          <p14:tracePt t="17351" x="2232025" y="6188075"/>
          <p14:tracePt t="17368" x="2224088" y="6205538"/>
          <p14:tracePt t="17385" x="2224088" y="6224588"/>
          <p14:tracePt t="17401" x="2224088" y="6232525"/>
          <p14:tracePt t="17418" x="2224088" y="6242050"/>
          <p14:tracePt t="17435" x="2224088" y="6251575"/>
          <p14:tracePt t="17671" x="2224088" y="6259513"/>
          <p14:tracePt t="17684" x="2224088" y="6276975"/>
          <p14:tracePt t="17696" x="2224088" y="6296025"/>
          <p14:tracePt t="17708" x="2224088" y="6323013"/>
          <p14:tracePt t="17721" x="2224088" y="6340475"/>
          <p14:tracePt t="17735" x="2224088" y="6357938"/>
          <p14:tracePt t="17752" x="2224088" y="6367463"/>
          <p14:tracePt t="17768" x="2224088" y="6384925"/>
          <p14:tracePt t="17811" x="2224088" y="639445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(contd..)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876800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1800" dirty="0" smtClean="0"/>
              <a:t>[22] </a:t>
            </a:r>
            <a:r>
              <a:rPr lang="en-US" sz="1800" dirty="0"/>
              <a:t>M. Mitchell, </a:t>
            </a:r>
            <a:r>
              <a:rPr lang="en-US" sz="1800" i="1" dirty="0"/>
              <a:t>An Introduction to Genetic Algorithms</a:t>
            </a:r>
            <a:r>
              <a:rPr lang="en-US" sz="1800" dirty="0"/>
              <a:t>. MIT </a:t>
            </a:r>
            <a:r>
              <a:rPr lang="en-US" sz="1800" dirty="0" smtClean="0"/>
              <a:t>press, 1998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 smtClean="0"/>
              <a:t>[23] </a:t>
            </a:r>
            <a:r>
              <a:rPr lang="en-US" sz="1800" dirty="0"/>
              <a:t>M. Boyer, G. Brassard, P. </a:t>
            </a:r>
            <a:r>
              <a:rPr lang="en-US" sz="1800" dirty="0" err="1"/>
              <a:t>Høyer</a:t>
            </a:r>
            <a:r>
              <a:rPr lang="en-US" sz="1800" dirty="0"/>
              <a:t>, and A. </a:t>
            </a:r>
            <a:r>
              <a:rPr lang="en-US" sz="1800" dirty="0" err="1"/>
              <a:t>Tapp</a:t>
            </a:r>
            <a:r>
              <a:rPr lang="en-US" sz="1800" dirty="0"/>
              <a:t>, “Tight </a:t>
            </a:r>
            <a:r>
              <a:rPr lang="en-US" sz="1800" dirty="0" smtClean="0"/>
              <a:t>Bounds on </a:t>
            </a:r>
            <a:r>
              <a:rPr lang="en-US" sz="1800" dirty="0"/>
              <a:t>Quantum Searching,” </a:t>
            </a:r>
            <a:r>
              <a:rPr lang="en-US" sz="1800" i="1" dirty="0" err="1"/>
              <a:t>Fortschritte</a:t>
            </a:r>
            <a:r>
              <a:rPr lang="en-US" sz="1800" i="1" dirty="0"/>
              <a:t> der </a:t>
            </a:r>
            <a:r>
              <a:rPr lang="en-US" sz="1800" i="1" dirty="0" err="1"/>
              <a:t>Physik</a:t>
            </a:r>
            <a:r>
              <a:rPr lang="en-US" sz="1800" dirty="0"/>
              <a:t>, vol. 46, no. </a:t>
            </a:r>
            <a:r>
              <a:rPr lang="en-US" sz="1800" dirty="0" smtClean="0"/>
              <a:t>4-5</a:t>
            </a:r>
            <a:r>
              <a:rPr lang="en-US" sz="1800" dirty="0"/>
              <a:t>, pp. 493–505, 1998.</a:t>
            </a:r>
            <a:br>
              <a:rPr lang="en-US" sz="1800" dirty="0"/>
            </a:br>
            <a:r>
              <a:rPr lang="en-US" sz="1800" dirty="0" smtClean="0"/>
              <a:t>[24] </a:t>
            </a:r>
            <a:r>
              <a:rPr lang="en-US" sz="1800" dirty="0"/>
              <a:t>D. Deutsch and R. </a:t>
            </a:r>
            <a:r>
              <a:rPr lang="en-US" sz="1800" dirty="0" err="1"/>
              <a:t>Jozsa</a:t>
            </a:r>
            <a:r>
              <a:rPr lang="en-US" sz="1800" dirty="0"/>
              <a:t>, “Rapid Solution of Problems </a:t>
            </a:r>
            <a:r>
              <a:rPr lang="en-US" sz="1800" dirty="0" smtClean="0"/>
              <a:t>by Quantum </a:t>
            </a:r>
            <a:r>
              <a:rPr lang="en-US" sz="1800" dirty="0"/>
              <a:t>Computation,” in </a:t>
            </a:r>
            <a:r>
              <a:rPr lang="en-US" sz="1800" i="1" dirty="0"/>
              <a:t>Proceedings of the Royal Society </a:t>
            </a:r>
            <a:r>
              <a:rPr lang="en-US" sz="1800" i="1" dirty="0" smtClean="0"/>
              <a:t>of London </a:t>
            </a:r>
            <a:r>
              <a:rPr lang="en-US" sz="1800" i="1" dirty="0"/>
              <a:t>A: Mathematical, </a:t>
            </a:r>
            <a:r>
              <a:rPr lang="en-US" sz="1800" i="1" dirty="0" smtClean="0"/>
              <a:t>Physical </a:t>
            </a:r>
            <a:r>
              <a:rPr lang="en-US" sz="1800" i="1" dirty="0"/>
              <a:t>and Engineering </a:t>
            </a:r>
            <a:r>
              <a:rPr lang="en-US" sz="1800" i="1" dirty="0" smtClean="0"/>
              <a:t>Sciences</a:t>
            </a:r>
            <a:r>
              <a:rPr lang="en-US" sz="1800" dirty="0" smtClean="0"/>
              <a:t>, volume </a:t>
            </a:r>
            <a:r>
              <a:rPr lang="en-US" sz="1800" dirty="0"/>
              <a:t>439, 1992, pp. 553–558.</a:t>
            </a:r>
            <a:br>
              <a:rPr lang="en-US" sz="1800" dirty="0"/>
            </a:br>
            <a:r>
              <a:rPr lang="en-US" sz="1800" dirty="0" smtClean="0"/>
              <a:t>[25] </a:t>
            </a:r>
            <a:r>
              <a:rPr lang="en-US" sz="1800" dirty="0"/>
              <a:t>U. Weiss, </a:t>
            </a:r>
            <a:r>
              <a:rPr lang="en-US" sz="1800" i="1" dirty="0"/>
              <a:t>Quantum Dissipative Systems</a:t>
            </a:r>
            <a:r>
              <a:rPr lang="en-US" sz="1800" dirty="0"/>
              <a:t>, volume 10. </a:t>
            </a:r>
            <a:r>
              <a:rPr lang="en-US" sz="1800" dirty="0" smtClean="0"/>
              <a:t>World Scientific</a:t>
            </a:r>
            <a:r>
              <a:rPr lang="en-US" sz="1800" dirty="0"/>
              <a:t>, 1999</a:t>
            </a:r>
            <a:r>
              <a:rPr lang="en-US" sz="1800" dirty="0" smtClean="0"/>
              <a:t>.</a:t>
            </a:r>
          </a:p>
          <a:p>
            <a:pPr marL="118872" indent="0">
              <a:buNone/>
            </a:pPr>
            <a:r>
              <a:rPr lang="en-US" sz="1800" dirty="0" smtClean="0"/>
              <a:t>[26] </a:t>
            </a:r>
            <a:r>
              <a:rPr lang="en-US" sz="1800" dirty="0"/>
              <a:t>H. J. Kimble, “The Quantum Internet,” </a:t>
            </a:r>
            <a:r>
              <a:rPr lang="en-US" sz="1800" i="1" dirty="0"/>
              <a:t>Nature</a:t>
            </a:r>
            <a:r>
              <a:rPr lang="en-US" sz="1800" dirty="0"/>
              <a:t>, vol. </a:t>
            </a:r>
            <a:r>
              <a:rPr lang="en-US" sz="1800" dirty="0" smtClean="0"/>
              <a:t>453, no</a:t>
            </a:r>
            <a:r>
              <a:rPr lang="en-US" sz="1800" dirty="0"/>
              <a:t>. 7198, pp. 1023–1030, 2008.</a:t>
            </a:r>
            <a:br>
              <a:rPr lang="en-US" sz="1800" dirty="0"/>
            </a:br>
            <a:r>
              <a:rPr lang="en-US" sz="1800" dirty="0" smtClean="0"/>
              <a:t>[27] </a:t>
            </a:r>
            <a:r>
              <a:rPr lang="en-US" sz="1800" dirty="0"/>
              <a:t>N. Gisin, G. </a:t>
            </a:r>
            <a:r>
              <a:rPr lang="en-US" sz="1800" dirty="0" err="1"/>
              <a:t>Ribordy</a:t>
            </a:r>
            <a:r>
              <a:rPr lang="en-US" sz="1800" dirty="0"/>
              <a:t>, W. </a:t>
            </a:r>
            <a:r>
              <a:rPr lang="en-US" sz="1800" dirty="0" err="1"/>
              <a:t>Tittel</a:t>
            </a:r>
            <a:r>
              <a:rPr lang="en-US" sz="1800" dirty="0"/>
              <a:t>, and H. </a:t>
            </a:r>
            <a:r>
              <a:rPr lang="en-US" sz="1800" dirty="0" err="1"/>
              <a:t>Zbinden</a:t>
            </a:r>
            <a:r>
              <a:rPr lang="en-US" sz="1800" dirty="0"/>
              <a:t>, “</a:t>
            </a:r>
            <a:r>
              <a:rPr lang="en-US" sz="1800" dirty="0" smtClean="0"/>
              <a:t>Quantum Cryptography</a:t>
            </a:r>
            <a:r>
              <a:rPr lang="en-US" sz="1800" dirty="0"/>
              <a:t>,” </a:t>
            </a:r>
            <a:r>
              <a:rPr lang="en-US" sz="1800" dirty="0" smtClean="0"/>
              <a:t>R</a:t>
            </a:r>
            <a:r>
              <a:rPr lang="en-US" sz="1800" i="1" dirty="0" smtClean="0"/>
              <a:t>eviews </a:t>
            </a:r>
            <a:r>
              <a:rPr lang="en-US" sz="1800" i="1" dirty="0"/>
              <a:t>of Modern Physics</a:t>
            </a:r>
            <a:r>
              <a:rPr lang="en-US" sz="1800" dirty="0"/>
              <a:t>, vol. 74, no. 1, </a:t>
            </a:r>
            <a:r>
              <a:rPr lang="en-US" sz="1800" dirty="0" smtClean="0"/>
              <a:t>p. 145</a:t>
            </a:r>
            <a:r>
              <a:rPr lang="en-US" sz="1800" dirty="0"/>
              <a:t>, 2002.</a:t>
            </a:r>
            <a:br>
              <a:rPr lang="en-US" sz="1800" dirty="0"/>
            </a:br>
            <a:r>
              <a:rPr lang="en-US" sz="1800" dirty="0" smtClean="0"/>
              <a:t>[28] </a:t>
            </a:r>
            <a:r>
              <a:rPr lang="en-US" sz="1800" dirty="0"/>
              <a:t>D. J. Bernstein, J. </a:t>
            </a:r>
            <a:r>
              <a:rPr lang="en-US" sz="1800" dirty="0" err="1"/>
              <a:t>Buchmann</a:t>
            </a:r>
            <a:r>
              <a:rPr lang="en-US" sz="1800" dirty="0"/>
              <a:t>, and E. </a:t>
            </a:r>
            <a:r>
              <a:rPr lang="en-US" sz="1800" dirty="0" err="1"/>
              <a:t>Dahmen</a:t>
            </a:r>
            <a:r>
              <a:rPr lang="en-US" sz="1800" dirty="0"/>
              <a:t>, </a:t>
            </a:r>
            <a:r>
              <a:rPr lang="en-US" sz="1800" i="1" dirty="0" smtClean="0"/>
              <a:t>Post-quantum</a:t>
            </a:r>
            <a:r>
              <a:rPr lang="en-US" sz="1800" dirty="0"/>
              <a:t> </a:t>
            </a:r>
            <a:r>
              <a:rPr lang="en-US" sz="1800" i="1" dirty="0" smtClean="0"/>
              <a:t>Cryptography</a:t>
            </a:r>
            <a:r>
              <a:rPr lang="en-US" sz="1800" dirty="0"/>
              <a:t>. </a:t>
            </a:r>
            <a:r>
              <a:rPr lang="en-US" sz="1800" dirty="0" smtClean="0"/>
              <a:t>Springer </a:t>
            </a:r>
            <a:r>
              <a:rPr lang="en-US" sz="1800" dirty="0"/>
              <a:t>Science &amp; Business Media, 2009.</a:t>
            </a:r>
            <a:br>
              <a:rPr lang="en-US" sz="1800" dirty="0"/>
            </a:br>
            <a:r>
              <a:rPr lang="en-US" sz="1800" dirty="0" smtClean="0"/>
              <a:t>[29] </a:t>
            </a:r>
            <a:r>
              <a:rPr lang="en-US" sz="1800" dirty="0"/>
              <a:t>J. Clarke and F. K. Wilhelm, “Superconducting Quantum Bits</a:t>
            </a:r>
            <a:r>
              <a:rPr lang="en-US" sz="1800" dirty="0" smtClean="0"/>
              <a:t>,” </a:t>
            </a:r>
            <a:r>
              <a:rPr lang="en-US" sz="1800" i="1" dirty="0" smtClean="0"/>
              <a:t>Nature</a:t>
            </a:r>
            <a:r>
              <a:rPr lang="en-US" sz="1800" dirty="0"/>
              <a:t>, vol. 453, no. 7198, pp. 1031–1042, 2008.</a:t>
            </a:r>
            <a:br>
              <a:rPr lang="en-US" sz="1800" dirty="0"/>
            </a:br>
            <a:r>
              <a:rPr lang="en-US" sz="1800" dirty="0" smtClean="0"/>
              <a:t>[30] </a:t>
            </a:r>
            <a:r>
              <a:rPr lang="en-US" sz="1800" dirty="0"/>
              <a:t>R. </a:t>
            </a:r>
            <a:r>
              <a:rPr lang="en-US" sz="1800" dirty="0" err="1"/>
              <a:t>Schoelkopf</a:t>
            </a:r>
            <a:r>
              <a:rPr lang="en-US" sz="1800" dirty="0"/>
              <a:t> and S. </a:t>
            </a:r>
            <a:r>
              <a:rPr lang="en-US" sz="1800" dirty="0" err="1"/>
              <a:t>Girvin</a:t>
            </a:r>
            <a:r>
              <a:rPr lang="en-US" sz="1800" dirty="0"/>
              <a:t>, “Wiring up Quantum Systems</a:t>
            </a:r>
            <a:r>
              <a:rPr lang="en-US" sz="1800" dirty="0" smtClean="0"/>
              <a:t>,” </a:t>
            </a:r>
            <a:r>
              <a:rPr lang="en-US" sz="1800" i="1" dirty="0" smtClean="0"/>
              <a:t>Nature</a:t>
            </a:r>
            <a:r>
              <a:rPr lang="en-US" sz="1800" dirty="0"/>
              <a:t>, vol. 451, no. 7179, pp. 664–669, 2008.</a:t>
            </a:r>
            <a:br>
              <a:rPr lang="en-US" sz="1800" dirty="0"/>
            </a:br>
            <a:endParaRPr lang="en-US" sz="1800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9"/>
    </mc:Choice>
    <mc:Fallback xmlns="">
      <p:transition spd="slow" advTm="20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6" x="517525" y="4991100"/>
          <p14:tracePt t="4260" x="517525" y="4983163"/>
          <p14:tracePt t="4274" x="517525" y="4956175"/>
          <p14:tracePt t="4288" x="544513" y="4884738"/>
          <p14:tracePt t="4300" x="588963" y="4786313"/>
          <p14:tracePt t="4311" x="669925" y="4633913"/>
          <p14:tracePt t="4325" x="776288" y="4419600"/>
          <p14:tracePt t="4337" x="874713" y="4241800"/>
          <p14:tracePt t="4350" x="965200" y="4027488"/>
          <p14:tracePt t="4365" x="1062038" y="3822700"/>
          <p14:tracePt t="4382" x="1143000" y="3643313"/>
          <p14:tracePt t="4399" x="1187450" y="3490913"/>
          <p14:tracePt t="4416" x="1250950" y="3268663"/>
          <p14:tracePt t="4432" x="1268413" y="3187700"/>
          <p14:tracePt t="4449" x="1276350" y="3116263"/>
          <p14:tracePt t="4466" x="1285875" y="2982913"/>
          <p14:tracePt t="4482" x="1285875" y="2919413"/>
          <p14:tracePt t="4499" x="1285875" y="2884488"/>
          <p14:tracePt t="4516" x="1285875" y="2840038"/>
          <p14:tracePt t="4532" x="1285875" y="2822575"/>
          <p14:tracePt t="4549" x="1285875" y="2795588"/>
          <p14:tracePt t="4566" x="1285875" y="2776538"/>
          <p14:tracePt t="4568" x="1276350" y="2759075"/>
          <p14:tracePt t="4583" x="1268413" y="2741613"/>
          <p14:tracePt t="4599" x="1258888" y="2724150"/>
          <p14:tracePt t="4616" x="1258888" y="2697163"/>
          <p14:tracePt t="4633" x="1250950" y="2608263"/>
          <p14:tracePt t="4650" x="1241425" y="2544763"/>
          <p14:tracePt t="4666" x="1241425" y="2482850"/>
          <p14:tracePt t="4683" x="1231900" y="2366963"/>
          <p14:tracePt t="4699" x="1231900" y="2322513"/>
          <p14:tracePt t="4716" x="1223963" y="2295525"/>
          <p14:tracePt t="4733" x="1223963" y="2276475"/>
          <p14:tracePt t="4749" x="1214438" y="2259013"/>
          <p14:tracePt t="4766" x="1214438" y="2251075"/>
          <p14:tracePt t="4783" x="1214438" y="2241550"/>
          <p14:tracePt t="4799" x="1204913" y="2241550"/>
          <p14:tracePt t="4816" x="1204913" y="2232025"/>
          <p14:tracePt t="4887" x="1196975" y="2224088"/>
          <p14:tracePt t="4900" x="1187450" y="2214563"/>
          <p14:tracePt t="4913" x="1187450" y="2197100"/>
          <p14:tracePt t="4926" x="1179513" y="2179638"/>
          <p14:tracePt t="4939" x="1169988" y="2152650"/>
          <p14:tracePt t="4951" x="1169988" y="2133600"/>
          <p14:tracePt t="4966" x="1169988" y="2125663"/>
          <p14:tracePt t="4983" x="1160463" y="2116138"/>
          <p14:tracePt t="5000" x="1160463" y="2108200"/>
          <p14:tracePt t="5028" x="1160463" y="2098675"/>
          <p14:tracePt t="5067" x="1152525" y="2098675"/>
          <p14:tracePt t="5092" x="1152525" y="2108200"/>
          <p14:tracePt t="5104" x="1143000" y="2108200"/>
          <p14:tracePt t="5118" x="1143000" y="2116138"/>
          <p14:tracePt t="5144" x="1143000" y="2125663"/>
          <p14:tracePt t="5168" x="1133475" y="2133600"/>
          <p14:tracePt t="5182" x="1133475" y="2143125"/>
          <p14:tracePt t="5221" x="1125538" y="2143125"/>
          <p14:tracePt t="5246" x="1116013" y="2152650"/>
          <p14:tracePt t="11362" x="1125538" y="2152650"/>
          <p14:tracePt t="11375" x="1143000" y="2152650"/>
          <p14:tracePt t="11387" x="1169988" y="2152650"/>
          <p14:tracePt t="11399" x="1204913" y="2143125"/>
          <p14:tracePt t="11412" x="1250950" y="2143125"/>
          <p14:tracePt t="11427" x="1276350" y="2143125"/>
          <p14:tracePt t="11443" x="1312863" y="2143125"/>
          <p14:tracePt t="11461" x="1339850" y="2143125"/>
          <p14:tracePt t="11477" x="1366838" y="2143125"/>
          <p14:tracePt t="11494" x="1374775" y="2143125"/>
          <p14:tracePt t="11511" x="1393825" y="2143125"/>
          <p14:tracePt t="11544" x="1411288" y="2143125"/>
          <p14:tracePt t="11561" x="1419225" y="2152650"/>
          <p14:tracePt t="11578" x="1428750" y="2152650"/>
          <p14:tracePt t="11594" x="1438275" y="2160588"/>
          <p14:tracePt t="11630" x="1446213" y="2170113"/>
          <p14:tracePt t="11681" x="1446213" y="2179638"/>
          <p14:tracePt t="11707" x="1438275" y="2179638"/>
          <p14:tracePt t="11720" x="1428750" y="2179638"/>
          <p14:tracePt t="11732" x="1419225" y="2187575"/>
          <p14:tracePt t="11745" x="1401763" y="2187575"/>
          <p14:tracePt t="11761" x="1393825" y="2187575"/>
          <p14:tracePt t="11778" x="1384300" y="2187575"/>
          <p14:tracePt t="11794" x="1374775" y="2187575"/>
          <p14:tracePt t="11811" x="1357313" y="2197100"/>
          <p14:tracePt t="11828" x="1347788" y="2197100"/>
          <p14:tracePt t="11844" x="1339850" y="2197100"/>
          <p14:tracePt t="11862" x="1330325" y="2197100"/>
          <p14:tracePt t="11878" x="1322388" y="21971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(contd..)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25609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1650" dirty="0" smtClean="0"/>
              <a:t>[31] </a:t>
            </a:r>
            <a:r>
              <a:rPr lang="en-US" sz="1650" dirty="0"/>
              <a:t>“IBM Scientists Achieve Critical Steps to Building First Practical Quantum Computer.” IBM.</a:t>
            </a:r>
            <a:br>
              <a:rPr lang="en-US" sz="1650" dirty="0"/>
            </a:br>
            <a:r>
              <a:rPr lang="en-US" sz="1650" dirty="0" smtClean="0"/>
              <a:t>[32] </a:t>
            </a:r>
            <a:r>
              <a:rPr lang="en-US" sz="1650" dirty="0"/>
              <a:t>N. Jones, “Google and NASA Snap Up Quantum Computer</a:t>
            </a:r>
            <a:r>
              <a:rPr lang="en-US" sz="1650" dirty="0" smtClean="0"/>
              <a:t>,” </a:t>
            </a:r>
            <a:r>
              <a:rPr lang="en-US" sz="1650" i="1" dirty="0" smtClean="0"/>
              <a:t>Nature</a:t>
            </a:r>
            <a:r>
              <a:rPr lang="en-US" sz="1650" dirty="0"/>
              <a:t>, vol. 497, no. 7449, p. 16, 2013.</a:t>
            </a:r>
            <a:br>
              <a:rPr lang="en-US" sz="1650" dirty="0"/>
            </a:br>
            <a:r>
              <a:rPr lang="en-US" sz="1650" dirty="0" smtClean="0"/>
              <a:t>[33] </a:t>
            </a:r>
            <a:r>
              <a:rPr lang="en-US" sz="1650" dirty="0"/>
              <a:t>P. W. Shor, “Polynomial-time Algorithms For Prime Factorization and Discrete Logarithms on a Quantum Computer,” </a:t>
            </a:r>
            <a:r>
              <a:rPr lang="en-US" sz="1650" i="1" dirty="0" smtClean="0"/>
              <a:t>SIAM Journal </a:t>
            </a:r>
            <a:r>
              <a:rPr lang="en-US" sz="1650" i="1" dirty="0"/>
              <a:t>on Computing</a:t>
            </a:r>
            <a:r>
              <a:rPr lang="en-US" sz="1650" dirty="0"/>
              <a:t>, vol. 26, no. 5, pp. 1484–1509, 1997.</a:t>
            </a:r>
            <a:br>
              <a:rPr lang="en-US" sz="1650" dirty="0"/>
            </a:br>
            <a:r>
              <a:rPr lang="en-US" sz="1650" dirty="0" smtClean="0"/>
              <a:t>[34] L</a:t>
            </a:r>
            <a:r>
              <a:rPr lang="en-US" sz="1650" dirty="0"/>
              <a:t>. K. Grover, “A Fast Quantum Mechanical Algorithm for Database Search,” in Proc. 28th Annual ACM Symposium on Theory of Computing, 1996, pp. 212–219</a:t>
            </a:r>
            <a:r>
              <a:rPr lang="en-US" sz="1650" dirty="0" smtClean="0"/>
              <a:t>.</a:t>
            </a:r>
          </a:p>
          <a:p>
            <a:pPr marL="118872" indent="0">
              <a:buNone/>
            </a:pPr>
            <a:r>
              <a:rPr lang="en-US" sz="1650" dirty="0" smtClean="0"/>
              <a:t>[35] M</a:t>
            </a:r>
            <a:r>
              <a:rPr lang="en-US" sz="1650" dirty="0"/>
              <a:t>. A. Nielsen and I. L. Chuang, Quantum Computation and Quantum Information. New York: Cambridge University Press, 10th edition, 2011</a:t>
            </a:r>
            <a:r>
              <a:rPr lang="en-US" sz="1650" dirty="0" smtClean="0"/>
              <a:t>.</a:t>
            </a:r>
          </a:p>
          <a:p>
            <a:pPr marL="118872" indent="0">
              <a:buNone/>
            </a:pPr>
            <a:r>
              <a:rPr lang="en-US" sz="1650" dirty="0" smtClean="0"/>
              <a:t>[36] </a:t>
            </a:r>
            <a:r>
              <a:rPr lang="en-US" sz="1650" dirty="0"/>
              <a:t>S. Singh and M. Singh, “Applying Quantum Search to Automated Test Pattern Generation for VLSI circuits,” in </a:t>
            </a:r>
            <a:r>
              <a:rPr lang="en-US" sz="1650" i="1" dirty="0" smtClean="0"/>
              <a:t>Proc. 4th </a:t>
            </a:r>
            <a:r>
              <a:rPr lang="en-US" sz="1650" i="1" dirty="0"/>
              <a:t>IEEE International Conference on Parallel and </a:t>
            </a:r>
            <a:r>
              <a:rPr lang="en-US" sz="1650" i="1" dirty="0" smtClean="0"/>
              <a:t>Distributed Computing</a:t>
            </a:r>
            <a:r>
              <a:rPr lang="en-US" sz="1650" i="1" dirty="0"/>
              <a:t>, Applications and Technologies</a:t>
            </a:r>
            <a:r>
              <a:rPr lang="en-US" sz="1650" dirty="0"/>
              <a:t>, 2003, pp. 648–651.</a:t>
            </a:r>
            <a:br>
              <a:rPr lang="en-US" sz="1650" dirty="0"/>
            </a:br>
            <a:r>
              <a:rPr lang="en-US" sz="1650" dirty="0" smtClean="0"/>
              <a:t>[37] </a:t>
            </a:r>
            <a:r>
              <a:rPr lang="en-US" sz="1650" dirty="0"/>
              <a:t>A. Singh, L. M. </a:t>
            </a:r>
            <a:r>
              <a:rPr lang="en-US" sz="1650" dirty="0" err="1"/>
              <a:t>Bharadwaj</a:t>
            </a:r>
            <a:r>
              <a:rPr lang="en-US" sz="1650" dirty="0"/>
              <a:t>, and S. Harpreet, “DNA </a:t>
            </a:r>
            <a:r>
              <a:rPr lang="en-US" sz="1650" dirty="0" smtClean="0"/>
              <a:t>and Quantum </a:t>
            </a:r>
            <a:r>
              <a:rPr lang="en-US" sz="1650" dirty="0"/>
              <a:t>based Algorithms for VLSI Circuits Testing,” </a:t>
            </a:r>
            <a:r>
              <a:rPr lang="en-US" sz="1650" i="1" dirty="0" smtClean="0"/>
              <a:t>Natural Computing</a:t>
            </a:r>
            <a:r>
              <a:rPr lang="en-US" sz="1650" dirty="0"/>
              <a:t>, vol. 4, no. 1, pp. 53–72, 2005.</a:t>
            </a:r>
            <a:br>
              <a:rPr lang="en-US" sz="1650" dirty="0"/>
            </a:br>
            <a:r>
              <a:rPr lang="en-US" sz="1650" dirty="0" smtClean="0"/>
              <a:t>[38] </a:t>
            </a:r>
            <a:r>
              <a:rPr lang="en-US" sz="1650" dirty="0"/>
              <a:t>M. Venkatasubramanian and V. D. Agrawal, “Quest for </a:t>
            </a:r>
            <a:r>
              <a:rPr lang="en-US" sz="1650" dirty="0" smtClean="0"/>
              <a:t>a Quantum </a:t>
            </a:r>
            <a:r>
              <a:rPr lang="en-US" sz="1650" dirty="0"/>
              <a:t>Search Algorithm for Testing Stuck-at Faults in Digital Circuits,” in </a:t>
            </a:r>
            <a:r>
              <a:rPr lang="en-US" sz="1650" i="1" dirty="0"/>
              <a:t>Proc. 29th IEEE International </a:t>
            </a:r>
            <a:r>
              <a:rPr lang="en-US" sz="1650" i="1" dirty="0" err="1"/>
              <a:t>Symp</a:t>
            </a:r>
            <a:r>
              <a:rPr lang="en-US" sz="1650" i="1" dirty="0"/>
              <a:t>. </a:t>
            </a:r>
            <a:r>
              <a:rPr lang="en-US" sz="1650" i="1" dirty="0" smtClean="0"/>
              <a:t>Defect and </a:t>
            </a:r>
            <a:r>
              <a:rPr lang="en-US" sz="1650" i="1" dirty="0"/>
              <a:t>Fault Tolerance in VLSI and Nanotechnology Systems</a:t>
            </a:r>
            <a:r>
              <a:rPr lang="en-US" sz="1650" dirty="0" smtClean="0"/>
              <a:t>, (</a:t>
            </a:r>
            <a:r>
              <a:rPr lang="en-US" sz="1650" dirty="0"/>
              <a:t>Amherst, MA), 2015, pp. 128–133</a:t>
            </a:r>
            <a:r>
              <a:rPr lang="en-US" sz="1650" dirty="0" smtClean="0"/>
              <a:t>.</a:t>
            </a:r>
            <a:endParaRPr lang="en-US" sz="16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59F4-81A4-4710-9426-E8CC43879EF9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dirty="0" smtClean="0"/>
              <a:t>VLSI Design Conference, 2016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9"/>
    </mc:Choice>
    <mc:Fallback xmlns="">
      <p:transition spd="slow" advTm="4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86" x="1322388" y="2205038"/>
          <p14:tracePt t="4998" x="1322388" y="2214563"/>
          <p14:tracePt t="5011" x="1322388" y="2224088"/>
          <p14:tracePt t="5025" x="1322388" y="2232025"/>
          <p14:tracePt t="5037" x="1322388" y="2241550"/>
          <p14:tracePt t="5050" x="1322388" y="2259013"/>
          <p14:tracePt t="5063" x="1322388" y="2268538"/>
          <p14:tracePt t="5078" x="1322388" y="2276475"/>
          <p14:tracePt t="5095" x="1330325" y="2295525"/>
          <p14:tracePt t="5112" x="1330325" y="2303463"/>
          <p14:tracePt t="5128" x="1339850" y="2330450"/>
          <p14:tracePt t="5145" x="1347788" y="2357438"/>
          <p14:tracePt t="5162" x="1347788" y="2384425"/>
          <p14:tracePt t="5179" x="1347788" y="2438400"/>
          <p14:tracePt t="5195" x="1347788" y="2482850"/>
          <p14:tracePt t="5212" x="1347788" y="2517775"/>
          <p14:tracePt t="5229" x="1357313" y="2589213"/>
          <p14:tracePt t="5245" x="1357313" y="2616200"/>
          <p14:tracePt t="5262" x="1366838" y="2643188"/>
          <p14:tracePt t="5279" x="1366838" y="2670175"/>
          <p14:tracePt t="5295" x="1374775" y="2741613"/>
          <p14:tracePt t="5312" x="1374775" y="2786063"/>
          <p14:tracePt t="5329" x="1374775" y="2830513"/>
          <p14:tracePt t="5346" x="1374775" y="2928938"/>
          <p14:tracePt t="5362" x="1374775" y="2973388"/>
          <p14:tracePt t="5379" x="1374775" y="3027363"/>
          <p14:tracePt t="5396" x="1374775" y="3098800"/>
          <p14:tracePt t="5412" x="1374775" y="3125788"/>
          <p14:tracePt t="5429" x="1374775" y="3152775"/>
          <p14:tracePt t="5446" x="1374775" y="3205163"/>
          <p14:tracePt t="5462" x="1374775" y="3232150"/>
          <p14:tracePt t="5479" x="1374775" y="3251200"/>
          <p14:tracePt t="5496" x="1374775" y="3268663"/>
          <p14:tracePt t="5512" x="1366838" y="3313113"/>
          <p14:tracePt t="5529" x="1366838" y="3340100"/>
          <p14:tracePt t="5546" x="1366838" y="3367088"/>
          <p14:tracePt t="5563" x="1366838" y="3402013"/>
          <p14:tracePt t="5579" x="1366838" y="3411538"/>
          <p14:tracePt t="5596" x="1366838" y="3419475"/>
          <p14:tracePt t="5629" x="1357313" y="3429000"/>
          <p14:tracePt t="5664" x="1347788" y="3438525"/>
          <p14:tracePt t="5679" x="1347788" y="3446463"/>
          <p14:tracePt t="5703" x="1339850" y="3455988"/>
          <p14:tracePt t="5729" x="1339850" y="3465513"/>
          <p14:tracePt t="5753" x="1339850" y="3473450"/>
          <p14:tracePt t="5779" x="1339850" y="3482975"/>
          <p14:tracePt t="5807" x="1339850" y="3490913"/>
          <p14:tracePt t="5832" x="1339850" y="3500438"/>
          <p14:tracePt t="5858" x="1339850" y="3509963"/>
          <p14:tracePt t="5882" x="1339850" y="3517900"/>
          <p14:tracePt t="5921" x="1339850" y="3527425"/>
          <p14:tracePt t="5947" x="1339850" y="3536950"/>
          <p14:tracePt t="5959" x="1339850" y="3554413"/>
          <p14:tracePt t="5971" x="1339850" y="3562350"/>
          <p14:tracePt t="5984" x="1339850" y="3571875"/>
          <p14:tracePt t="5997" x="1339850" y="3581400"/>
          <p14:tracePt t="6013" x="1339850" y="3589338"/>
          <p14:tracePt t="16181" x="1347788" y="3589338"/>
          <p14:tracePt t="16204" x="1347788" y="3581400"/>
          <p14:tracePt t="16215" x="1357313" y="3581400"/>
          <p14:tracePt t="16278" x="1366838" y="3581400"/>
          <p14:tracePt t="16290" x="1366838" y="3589338"/>
          <p14:tracePt t="16316" x="1366838" y="3598863"/>
          <p14:tracePt t="16328" x="1374775" y="3598863"/>
          <p14:tracePt t="16457" x="1384300" y="3608388"/>
          <p14:tracePt t="16610" x="1393825" y="3608388"/>
          <p14:tracePt t="16636" x="1401763" y="3608388"/>
          <p14:tracePt t="16661" x="1411288" y="3608388"/>
          <p14:tracePt t="16674" x="1419225" y="3608388"/>
          <p14:tracePt t="16688" x="1438275" y="3616325"/>
          <p14:tracePt t="16701" x="1446213" y="3616325"/>
          <p14:tracePt t="16714" x="1455738" y="3616325"/>
          <p14:tracePt t="16731" x="1465263" y="3625850"/>
          <p14:tracePt t="16764" x="1473200" y="3625850"/>
          <p14:tracePt t="16777" x="1482725" y="3625850"/>
          <p14:tracePt t="16790" x="1482725" y="3633788"/>
          <p14:tracePt t="16803" x="1482725" y="3643313"/>
          <p14:tracePt t="16829" x="1490663" y="3643313"/>
          <p14:tracePt t="16956" x="1490663" y="3652838"/>
          <p14:tracePt t="17928" x="1490663" y="3643313"/>
          <p14:tracePt t="17941" x="1500188" y="3625850"/>
          <p14:tracePt t="17954" x="1509713" y="3598863"/>
          <p14:tracePt t="17967" x="1517650" y="3554413"/>
          <p14:tracePt t="17979" x="1527175" y="3490913"/>
          <p14:tracePt t="17992" x="1536700" y="3429000"/>
          <p14:tracePt t="18004" x="1544638" y="3367088"/>
          <p14:tracePt t="18017" x="1544638" y="3303588"/>
          <p14:tracePt t="18033" x="1554163" y="3268663"/>
          <p14:tracePt t="18050" x="1554163" y="3232150"/>
          <p14:tracePt t="18066" x="1554163" y="3214688"/>
          <p14:tracePt t="18083" x="1554163" y="3187700"/>
          <p14:tracePt t="18100" x="1554163" y="3179763"/>
          <p14:tracePt t="18117" x="1554163" y="3170238"/>
          <p14:tracePt t="18133" x="1554163" y="3160713"/>
          <p14:tracePt t="18150" x="1554163" y="3152775"/>
          <p14:tracePt t="18167" x="1554163" y="3133725"/>
          <p14:tracePt t="18183" x="1554163" y="3125788"/>
          <p14:tracePt t="18200" x="1562100" y="3108325"/>
          <p14:tracePt t="18233" x="1562100" y="3098800"/>
          <p14:tracePt t="18250" x="1571625" y="3089275"/>
          <p14:tracePt t="18267" x="1581150" y="3081338"/>
          <p14:tracePt t="18286" x="1581150" y="3071813"/>
          <p14:tracePt t="18300" x="1589088" y="3071813"/>
          <p14:tracePt t="18325" x="1598613" y="3071813"/>
          <p14:tracePt t="18351" x="1616075" y="3071813"/>
          <p14:tracePt t="18363" x="1633538" y="3089275"/>
          <p14:tracePt t="18376" x="1652588" y="3098800"/>
          <p14:tracePt t="18388" x="1670050" y="3116263"/>
          <p14:tracePt t="18401" x="1679575" y="3125788"/>
          <p14:tracePt t="18417" x="1687513" y="3143250"/>
          <p14:tracePt t="18433" x="1704975" y="3152775"/>
          <p14:tracePt t="18451" x="1714500" y="3170238"/>
          <p14:tracePt t="18467" x="1741488" y="3187700"/>
          <p14:tracePt t="18484" x="1751013" y="3205163"/>
          <p14:tracePt t="18517" x="1758950" y="3214688"/>
          <p14:tracePt t="18541" x="1758950" y="3224213"/>
          <p14:tracePt t="18606" x="1768475" y="3224213"/>
          <p14:tracePt t="18620" x="1776413" y="3224213"/>
          <p14:tracePt t="18632" x="1776413" y="3232150"/>
          <p14:tracePt t="18644" x="1776413" y="3251200"/>
          <p14:tracePt t="31030" x="1785938" y="3259138"/>
          <p14:tracePt t="31042" x="1795463" y="3295650"/>
          <p14:tracePt t="31055" x="1812925" y="3322638"/>
          <p14:tracePt t="31068" x="1830388" y="3357563"/>
          <p14:tracePt t="31080" x="1847850" y="3402013"/>
          <p14:tracePt t="31093" x="1866900" y="3465513"/>
          <p14:tracePt t="31106" x="1874838" y="3536950"/>
          <p14:tracePt t="31121" x="1884363" y="3608388"/>
          <p14:tracePt t="31138" x="1893888" y="3679825"/>
          <p14:tracePt t="31155" x="1901825" y="3759200"/>
          <p14:tracePt t="31171" x="1919288" y="3875088"/>
          <p14:tracePt t="31188" x="1928813" y="3938588"/>
          <p14:tracePt t="31205" x="1938338" y="3990975"/>
          <p14:tracePt t="31222" x="1946275" y="4062413"/>
          <p14:tracePt t="31238" x="1946275" y="4098925"/>
          <p14:tracePt t="31255" x="1946275" y="4143375"/>
          <p14:tracePt t="31272" x="1946275" y="4179888"/>
          <p14:tracePt t="31288" x="1946275" y="4251325"/>
          <p14:tracePt t="31305" x="1946275" y="4286250"/>
          <p14:tracePt t="31322" x="1946275" y="4313238"/>
          <p14:tracePt t="31339" x="1946275" y="4384675"/>
          <p14:tracePt t="31355" x="1946275" y="4419600"/>
          <p14:tracePt t="31372" x="1946275" y="4473575"/>
          <p14:tracePt t="31389" x="1938338" y="4581525"/>
          <p14:tracePt t="31405" x="1928813" y="4633913"/>
          <p14:tracePt t="31422" x="1911350" y="4670425"/>
          <p14:tracePt t="31439" x="1901825" y="4697413"/>
          <p14:tracePt t="31455" x="1893888" y="4751388"/>
          <p14:tracePt t="31473" x="1893888" y="4776788"/>
          <p14:tracePt t="31489" x="1884363" y="4803775"/>
          <p14:tracePt t="31505" x="1874838" y="4894263"/>
          <p14:tracePt t="31522" x="1866900" y="4938713"/>
          <p14:tracePt t="31539" x="1857375" y="4991100"/>
          <p14:tracePt t="31555" x="1839913" y="5089525"/>
          <p14:tracePt t="31573" x="1830388" y="5126038"/>
          <p14:tracePt t="31589" x="1822450" y="5170488"/>
          <p14:tracePt t="31606" x="1812925" y="5276850"/>
          <p14:tracePt t="31623" x="1803400" y="5348288"/>
          <p14:tracePt t="31639" x="1776413" y="5429250"/>
          <p14:tracePt t="31656" x="1751013" y="5562600"/>
          <p14:tracePt t="31672" x="1741488" y="5626100"/>
          <p14:tracePt t="31689" x="1741488" y="5661025"/>
          <p14:tracePt t="31706" x="1731963" y="5688013"/>
          <p14:tracePt t="31722" x="1714500" y="5724525"/>
          <p14:tracePt t="31739" x="1714500" y="5751513"/>
          <p14:tracePt t="31756" x="1704975" y="5759450"/>
          <p14:tracePt t="31773" x="1687513" y="5795963"/>
          <p14:tracePt t="31789" x="1687513" y="5813425"/>
          <p14:tracePt t="31806" x="1679575" y="5830888"/>
          <p14:tracePt t="31823" x="1670050" y="5875338"/>
          <p14:tracePt t="31839" x="1660525" y="5902325"/>
          <p14:tracePt t="31856" x="1652588" y="5929313"/>
          <p14:tracePt t="31873" x="1643063" y="5965825"/>
          <p14:tracePt t="31889" x="1625600" y="6018213"/>
          <p14:tracePt t="31906" x="1608138" y="6045200"/>
          <p14:tracePt t="31923" x="1598613" y="6062663"/>
          <p14:tracePt t="31940" x="1598613" y="6072188"/>
          <p14:tracePt t="32479" x="1608138" y="6072188"/>
          <p14:tracePt t="32554" x="1616075" y="6072188"/>
          <p14:tracePt t="32617" x="1616075" y="6062663"/>
          <p14:tracePt t="32669" x="1616075" y="6054725"/>
          <p14:tracePt t="32695" x="1616075" y="6045200"/>
          <p14:tracePt t="32707" x="1608138" y="6045200"/>
          <p14:tracePt t="32721" x="1598613" y="6037263"/>
          <p14:tracePt t="32746" x="1598613" y="6027738"/>
          <p14:tracePt t="32759" x="1589088" y="6027738"/>
          <p14:tracePt t="32771" x="1589088" y="6018213"/>
          <p14:tracePt t="32784" x="1589088" y="6010275"/>
          <p14:tracePt t="32797" x="1581150" y="6010275"/>
          <p14:tracePt t="32810" x="1581150" y="6000750"/>
          <p14:tracePt t="32824" x="1581150" y="5991225"/>
          <p14:tracePt t="32841" x="1581150" y="5983288"/>
          <p14:tracePt t="32858" x="1581150" y="5973763"/>
          <p14:tracePt t="32874" x="1581150" y="5946775"/>
          <p14:tracePt t="32891" x="1581150" y="5938838"/>
          <p14:tracePt t="32924" x="1581150" y="5929313"/>
          <p14:tracePt t="32954" x="1581150" y="5919788"/>
          <p14:tracePt t="47608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533400" y="5413248"/>
            <a:ext cx="8077200" cy="1292352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600" dirty="0" smtClean="0"/>
              <a:t>Thank You!!!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58545"/>
            <a:ext cx="1752600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09600"/>
            <a:ext cx="1524000" cy="1727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590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Murali Venkatasubramanian</a:t>
            </a:r>
          </a:p>
          <a:p>
            <a:pPr algn="ctr"/>
            <a:r>
              <a:rPr lang="en-US" dirty="0" err="1" smtClean="0"/>
              <a:t>Ph.D</a:t>
            </a:r>
            <a:r>
              <a:rPr lang="en-US" dirty="0" smtClean="0"/>
              <a:t> Candidate</a:t>
            </a:r>
          </a:p>
          <a:p>
            <a:pPr algn="ctr"/>
            <a:r>
              <a:rPr lang="en-US" dirty="0" smtClean="0">
                <a:hlinkClick r:id="rId6"/>
              </a:rPr>
              <a:t>vmn0001@auburn.edu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590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Vishwani</a:t>
            </a:r>
            <a:r>
              <a:rPr lang="en-US" dirty="0" smtClean="0"/>
              <a:t> D. Agrawal</a:t>
            </a:r>
          </a:p>
          <a:p>
            <a:pPr algn="ctr"/>
            <a:r>
              <a:rPr lang="en-US" dirty="0" smtClean="0"/>
              <a:t>James J. Danaher Professor</a:t>
            </a:r>
          </a:p>
          <a:p>
            <a:pPr algn="ctr"/>
            <a:r>
              <a:rPr lang="en-US" dirty="0" smtClean="0">
                <a:hlinkClick r:id="rId6"/>
              </a:rPr>
              <a:t>agrawvd@auburn.edu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24"/>
    </mc:Choice>
    <mc:Fallback xmlns="">
      <p:transition spd="slow" advTm="4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00" y="3355848"/>
            <a:ext cx="8077200" cy="1673352"/>
          </a:xfrm>
        </p:spPr>
        <p:txBody>
          <a:bodyPr>
            <a:normAutofit/>
          </a:bodyPr>
          <a:lstStyle/>
          <a:p>
            <a:r>
              <a:rPr lang="en-US" sz="6600" dirty="0" smtClean="0"/>
              <a:t>Background</a:t>
            </a:r>
            <a:endParaRPr lang="en-US" sz="6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5"/>
    </mc:Choice>
    <mc:Fallback xmlns="">
      <p:transition spd="slow" advTm="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0AD00">
                    <a:satMod val="150000"/>
                  </a:srgbClr>
                </a:solidFill>
              </a:rPr>
              <a:t>Overview of ATPG Research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02631-5C91-401E-BF1F-39F1938D62D0}" type="datetime1">
              <a:rPr lang="en-US" smtClean="0"/>
              <a:t>12/27/2015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54864" tIns="91440" rtlCol="0" anchor="t">
            <a:normAutofit/>
          </a:bodyPr>
          <a:lstStyle/>
          <a:p>
            <a:r>
              <a:rPr lang="en-US" sz="2800" dirty="0"/>
              <a:t>Fault detection problem is NP complete [Ibarra and </a:t>
            </a:r>
            <a:r>
              <a:rPr lang="en-US" sz="2800" dirty="0" err="1"/>
              <a:t>Sahni</a:t>
            </a:r>
            <a:r>
              <a:rPr lang="en-US" sz="2800" dirty="0"/>
              <a:t>, 1975; Fujiwara and </a:t>
            </a:r>
            <a:r>
              <a:rPr lang="en-US" sz="2800" dirty="0" err="1"/>
              <a:t>Toida</a:t>
            </a:r>
            <a:r>
              <a:rPr lang="en-US" sz="2800" dirty="0"/>
              <a:t>, 1982; </a:t>
            </a:r>
            <a:r>
              <a:rPr lang="en-US" sz="2800" dirty="0" err="1"/>
              <a:t>Seroussi</a:t>
            </a:r>
            <a:r>
              <a:rPr lang="en-US" sz="2800" dirty="0"/>
              <a:t> and </a:t>
            </a:r>
            <a:r>
              <a:rPr lang="en-US" sz="2800" dirty="0" err="1"/>
              <a:t>Bshouty</a:t>
            </a:r>
            <a:r>
              <a:rPr lang="en-US" sz="2800" dirty="0"/>
              <a:t>, 1988].</a:t>
            </a:r>
          </a:p>
          <a:p>
            <a:endParaRPr lang="en-US" sz="2800" dirty="0"/>
          </a:p>
          <a:p>
            <a:r>
              <a:rPr lang="en-US" sz="2800" dirty="0" smtClean="0"/>
              <a:t>Computational complexity is an exponential function in circuit size.</a:t>
            </a:r>
            <a:endParaRPr lang="en-US" sz="2800" dirty="0"/>
          </a:p>
          <a:p>
            <a:pPr lvl="1"/>
            <a:r>
              <a:rPr lang="en-US" sz="2400" dirty="0"/>
              <a:t>Nature of NP problem.</a:t>
            </a:r>
          </a:p>
          <a:p>
            <a:pPr marL="118872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>
                <a:latin typeface="Corbel" charset="0"/>
              </a:rPr>
              <a:t>Generation of test vectors a classic VLSI problem.</a:t>
            </a:r>
          </a:p>
          <a:p>
            <a:pPr lvl="1"/>
            <a:r>
              <a:rPr lang="en-US" sz="2400" dirty="0">
                <a:latin typeface="Corbel" charset="0"/>
              </a:rPr>
              <a:t>Tackled by numerous algorithms.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16"/>
    </mc:Choice>
    <mc:Fallback xmlns="">
      <p:transition spd="slow" advTm="4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0AD00">
                    <a:satMod val="150000"/>
                  </a:srgbClr>
                </a:solidFill>
              </a:rPr>
              <a:t>ATPG Research </a:t>
            </a:r>
            <a:r>
              <a:rPr lang="en-US" dirty="0">
                <a:solidFill>
                  <a:srgbClr val="F0AD00">
                    <a:satMod val="150000"/>
                  </a:srgbClr>
                </a:solidFill>
              </a:rPr>
              <a:t>(contd..)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7312-4165-4CDF-B292-A86737DFBDAD}" type="datetime1">
              <a:rPr lang="en-US" smtClean="0"/>
              <a:t>12/27/2015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3999"/>
            <a:ext cx="8382000" cy="4952999"/>
          </a:xfrm>
        </p:spPr>
        <p:txBody>
          <a:bodyPr vert="horz" lIns="54864" tIns="91440" rtlCol="0" anchor="t">
            <a:normAutofit fontScale="62500" lnSpcReduction="20000"/>
          </a:bodyPr>
          <a:lstStyle/>
          <a:p>
            <a:pPr lvl="2"/>
            <a:endParaRPr lang="en-US" sz="2000" dirty="0">
              <a:latin typeface="Arial" charset="0"/>
            </a:endParaRPr>
          </a:p>
          <a:p>
            <a:r>
              <a:rPr lang="en-US" dirty="0"/>
              <a:t>Deterministic algorithms derived from structural description of circuits.</a:t>
            </a:r>
          </a:p>
          <a:p>
            <a:pPr lvl="1"/>
            <a:r>
              <a:rPr lang="en-US" sz="2700" dirty="0"/>
              <a:t>D Algorithm [Roth, 1966].</a:t>
            </a:r>
          </a:p>
          <a:p>
            <a:pPr lvl="1"/>
            <a:r>
              <a:rPr lang="en-US" sz="2700" dirty="0"/>
              <a:t>PODEM [Goel, 1981].</a:t>
            </a:r>
          </a:p>
          <a:p>
            <a:pPr lvl="1"/>
            <a:r>
              <a:rPr lang="en-US" sz="2700" dirty="0"/>
              <a:t>FAN [Fujiwara and Shimono, 1983].</a:t>
            </a:r>
          </a:p>
          <a:p>
            <a:pPr lvl="1"/>
            <a:r>
              <a:rPr lang="en-US" sz="2700" dirty="0"/>
              <a:t>And various others...</a:t>
            </a:r>
          </a:p>
          <a:p>
            <a:endParaRPr lang="en-US" sz="2800" dirty="0"/>
          </a:p>
          <a:p>
            <a:r>
              <a:rPr lang="en-US" dirty="0"/>
              <a:t>Test sets derived from functional description of circuits [Akers, 1972; Reddy, 1973].</a:t>
            </a:r>
          </a:p>
          <a:p>
            <a:endParaRPr lang="en-US" sz="2800" dirty="0"/>
          </a:p>
          <a:p>
            <a:r>
              <a:rPr lang="en-US" dirty="0"/>
              <a:t>Use of weighted random test generators.</a:t>
            </a:r>
          </a:p>
          <a:p>
            <a:pPr lvl="1"/>
            <a:r>
              <a:rPr lang="en-US" sz="2700" dirty="0"/>
              <a:t>Heuristics like input switching activity and weight assignment [Schnurmann et al., 1972].</a:t>
            </a:r>
          </a:p>
          <a:p>
            <a:pPr lvl="1"/>
            <a:r>
              <a:rPr lang="en-US" sz="2700" dirty="0"/>
              <a:t>Skewing input probabiltiy to attain maximum output entropy [Agrawal, 1981].</a:t>
            </a:r>
          </a:p>
          <a:p>
            <a:endParaRPr lang="en-US" sz="2800" dirty="0"/>
          </a:p>
          <a:p>
            <a:r>
              <a:rPr lang="en-US" dirty="0"/>
              <a:t>Adaptive </a:t>
            </a:r>
            <a:r>
              <a:rPr lang="en-US" dirty="0" smtClean="0"/>
              <a:t>test </a:t>
            </a:r>
            <a:r>
              <a:rPr lang="en-US" dirty="0"/>
              <a:t>generation</a:t>
            </a:r>
          </a:p>
          <a:p>
            <a:pPr lvl="1"/>
            <a:r>
              <a:rPr lang="en-US" sz="2700" dirty="0"/>
              <a:t>Genetic algorithms </a:t>
            </a:r>
            <a:r>
              <a:rPr lang="en-US" sz="2700" dirty="0" smtClean="0"/>
              <a:t>[Saab et al. 1992; </a:t>
            </a:r>
            <a:r>
              <a:rPr lang="en-US" sz="2700" dirty="0" err="1" smtClean="0"/>
              <a:t>O’Dare</a:t>
            </a:r>
            <a:r>
              <a:rPr lang="en-US" sz="2700" dirty="0" smtClean="0"/>
              <a:t> and </a:t>
            </a:r>
            <a:r>
              <a:rPr lang="en-US" sz="2700" dirty="0" err="1" smtClean="0"/>
              <a:t>Arslan</a:t>
            </a:r>
            <a:r>
              <a:rPr lang="en-US" sz="2700" dirty="0" smtClean="0"/>
              <a:t>, 1994; </a:t>
            </a:r>
            <a:r>
              <a:rPr lang="en-US" sz="2700" dirty="0" err="1" smtClean="0"/>
              <a:t>Corno</a:t>
            </a:r>
            <a:r>
              <a:rPr lang="en-US" sz="2700" dirty="0" smtClean="0"/>
              <a:t> et al., 1996].</a:t>
            </a:r>
            <a:endParaRPr lang="en-US" sz="2700" dirty="0"/>
          </a:p>
          <a:p>
            <a:pPr lvl="1"/>
            <a:r>
              <a:rPr lang="en-US" sz="2700" dirty="0"/>
              <a:t>Anti-random test generators [Malaiya, 1995].</a:t>
            </a:r>
          </a:p>
          <a:p>
            <a:pPr lvl="1"/>
            <a:r>
              <a:rPr lang="en-US" sz="2700" dirty="0"/>
              <a:t>Using spectral properties of successful tests to generate new test vectors [Yogi and Agrawal, 2006].</a:t>
            </a:r>
          </a:p>
          <a:p>
            <a:endParaRPr lang="en-US" sz="28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75"/>
    </mc:Choice>
    <mc:Fallback xmlns="">
      <p:transition spd="slow" advTm="14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0AD00">
                    <a:satMod val="150000"/>
                  </a:srgbClr>
                </a:solidFill>
              </a:rPr>
              <a:t>ATPG Research </a:t>
            </a:r>
            <a:r>
              <a:rPr lang="en-US" dirty="0">
                <a:solidFill>
                  <a:srgbClr val="F0AD00">
                    <a:satMod val="150000"/>
                  </a:srgbClr>
                </a:solidFill>
              </a:rPr>
              <a:t>(contd..)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7312-4165-4CDF-B292-A86737DFBDAD}" type="datetime1">
              <a:rPr lang="en-US" smtClean="0"/>
              <a:t>12/27/2015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54864" tIns="91440" rtlCol="0" anchor="t">
            <a:normAutofit fontScale="77500" lnSpcReduction="20000"/>
          </a:bodyPr>
          <a:lstStyle/>
          <a:p>
            <a:pPr lvl="2"/>
            <a:endParaRPr lang="en-US" sz="2000" dirty="0" smtClean="0">
              <a:latin typeface="Arial" charset="0"/>
            </a:endParaRPr>
          </a:p>
          <a:p>
            <a:r>
              <a:rPr lang="en-US" dirty="0" smtClean="0"/>
              <a:t>Redefinition as energy minimization problem [</a:t>
            </a:r>
            <a:r>
              <a:rPr lang="en-US" dirty="0" err="1" smtClean="0"/>
              <a:t>Chakradhar</a:t>
            </a:r>
            <a:r>
              <a:rPr lang="en-US" dirty="0" smtClean="0"/>
              <a:t> et al., 1993].</a:t>
            </a:r>
          </a:p>
          <a:p>
            <a:pPr lvl="1"/>
            <a:r>
              <a:rPr lang="en-US" dirty="0" smtClean="0"/>
              <a:t>Converting digital circuit as a neural network.</a:t>
            </a:r>
          </a:p>
          <a:p>
            <a:endParaRPr lang="en-US" dirty="0" smtClean="0"/>
          </a:p>
          <a:p>
            <a:r>
              <a:rPr lang="en-US" dirty="0" smtClean="0"/>
              <a:t>Concerns with test power.</a:t>
            </a:r>
          </a:p>
          <a:p>
            <a:pPr lvl="1"/>
            <a:r>
              <a:rPr lang="en-US" dirty="0" smtClean="0"/>
              <a:t>Reordering of test vectors [Girard et al., 1999].</a:t>
            </a:r>
          </a:p>
          <a:p>
            <a:pPr lvl="1"/>
            <a:r>
              <a:rPr lang="en-US" dirty="0" smtClean="0"/>
              <a:t>Adaptive clock cycles [</a:t>
            </a:r>
            <a:r>
              <a:rPr lang="en-US" dirty="0" err="1" smtClean="0"/>
              <a:t>Venkataramani</a:t>
            </a:r>
            <a:r>
              <a:rPr lang="en-US" dirty="0" smtClean="0"/>
              <a:t> et al., 2014].</a:t>
            </a:r>
          </a:p>
          <a:p>
            <a:pPr lvl="1"/>
            <a:r>
              <a:rPr lang="en-US" dirty="0" smtClean="0"/>
              <a:t>Dynamic voltage and frequency scaling [</a:t>
            </a:r>
            <a:r>
              <a:rPr lang="en-US" dirty="0" err="1" smtClean="0"/>
              <a:t>Sheshadri</a:t>
            </a:r>
            <a:r>
              <a:rPr lang="en-US" dirty="0" smtClean="0"/>
              <a:t> et al., 2013].</a:t>
            </a:r>
          </a:p>
          <a:p>
            <a:endParaRPr lang="en-US" dirty="0" smtClean="0"/>
          </a:p>
          <a:p>
            <a:r>
              <a:rPr lang="en-US" dirty="0" smtClean="0"/>
              <a:t>Utilization of SAT solvers [</a:t>
            </a:r>
            <a:r>
              <a:rPr lang="en-US" dirty="0" err="1" smtClean="0"/>
              <a:t>Drechsler</a:t>
            </a:r>
            <a:r>
              <a:rPr lang="en-US" dirty="0" smtClean="0"/>
              <a:t> et al., 2008].</a:t>
            </a:r>
          </a:p>
          <a:p>
            <a:endParaRPr lang="en-US" dirty="0" smtClean="0"/>
          </a:p>
          <a:p>
            <a:r>
              <a:rPr lang="en-US" dirty="0" smtClean="0"/>
              <a:t>Snapshot of VLSI Testing research over the past 50 years.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1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93"/>
    </mc:Choice>
    <mc:Fallback xmlns="">
      <p:transition spd="slow" advTm="102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Database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876800"/>
          </a:xfrm>
        </p:spPr>
        <p:txBody>
          <a:bodyPr vert="horz" lIns="54864" tIns="91440" rtlCol="0" anchor="t">
            <a:normAutofit fontScale="85000" lnSpcReduction="10000"/>
          </a:bodyPr>
          <a:lstStyle/>
          <a:p>
            <a:r>
              <a:rPr lang="en-US" dirty="0" smtClean="0"/>
              <a:t>Searching through sorted database faster than unsorted database.</a:t>
            </a:r>
          </a:p>
          <a:p>
            <a:pPr lvl="1"/>
            <a:r>
              <a:rPr lang="en-US" dirty="0" smtClean="0"/>
              <a:t>Use “</a:t>
            </a:r>
            <a:r>
              <a:rPr lang="en-US" i="1" dirty="0" smtClean="0"/>
              <a:t>Divide and conquer algorithm</a:t>
            </a:r>
            <a:r>
              <a:rPr lang="en-US" dirty="0" smtClean="0"/>
              <a:t>” called binary search.</a:t>
            </a:r>
          </a:p>
          <a:p>
            <a:endParaRPr lang="en-US" dirty="0" smtClean="0"/>
          </a:p>
          <a:p>
            <a:r>
              <a:rPr lang="en-US" dirty="0" smtClean="0"/>
              <a:t>Simplest unsorted database search algorithm is “</a:t>
            </a:r>
            <a:r>
              <a:rPr lang="en-US" i="1" dirty="0" smtClean="0"/>
              <a:t>linear search</a:t>
            </a:r>
            <a:r>
              <a:rPr lang="en-US" dirty="0" smtClean="0"/>
              <a:t>”.</a:t>
            </a:r>
          </a:p>
          <a:p>
            <a:pPr lvl="1"/>
            <a:r>
              <a:rPr lang="en-US" dirty="0" smtClean="0"/>
              <a:t>Worst case, traverse through entire database.</a:t>
            </a:r>
          </a:p>
          <a:p>
            <a:pPr lvl="1"/>
            <a:r>
              <a:rPr lang="en-US" dirty="0" smtClean="0"/>
              <a:t>Improve linear search speed by searching through smaller segments in a parallel fashion.</a:t>
            </a:r>
          </a:p>
          <a:p>
            <a:endParaRPr lang="en-US" dirty="0" smtClean="0"/>
          </a:p>
          <a:p>
            <a:r>
              <a:rPr lang="en-US" dirty="0" smtClean="0"/>
              <a:t>More efficient search algorithms developed to achieve faster search results.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50D9-8464-4652-B8CD-FD914FC26B8A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0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78"/>
    </mc:Choice>
    <mc:Fallback xmlns="">
      <p:transition spd="slow" advTm="11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Search (contd..)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9600" cy="4876800"/>
          </a:xfrm>
        </p:spPr>
        <p:txBody>
          <a:bodyPr vert="horz" lIns="54864" tIns="91440" rtlCol="0" anchor="t">
            <a:normAutofit lnSpcReduction="10000"/>
          </a:bodyPr>
          <a:lstStyle/>
          <a:p>
            <a:r>
              <a:rPr lang="en-US" dirty="0" smtClean="0"/>
              <a:t>Tree traversal visits each element in a tree systematically.</a:t>
            </a:r>
          </a:p>
          <a:p>
            <a:pPr lvl="1"/>
            <a:r>
              <a:rPr lang="en-US" dirty="0" smtClean="0"/>
              <a:t>Depth-first search.</a:t>
            </a:r>
          </a:p>
          <a:p>
            <a:pPr lvl="1"/>
            <a:r>
              <a:rPr lang="en-US" dirty="0" smtClean="0"/>
              <a:t>Breadth-first search.</a:t>
            </a:r>
          </a:p>
          <a:p>
            <a:endParaRPr lang="en-US" dirty="0" smtClean="0"/>
          </a:p>
          <a:p>
            <a:r>
              <a:rPr lang="en-US" dirty="0" smtClean="0"/>
              <a:t>Simulated annealing an offshoot of statistical mechanics [Kirkpatrick et al., 1983].</a:t>
            </a:r>
          </a:p>
          <a:p>
            <a:endParaRPr lang="en-US" dirty="0" smtClean="0"/>
          </a:p>
          <a:p>
            <a:r>
              <a:rPr lang="en-US" dirty="0" smtClean="0"/>
              <a:t>Genetic algorithms search by mimicking the process of natural selection [Mitchell, 1998].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50D9-8464-4652-B8CD-FD914FC26B8A}" type="datetime1">
              <a:rPr lang="en-US" smtClean="0"/>
              <a:t>12/27/2015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EE7D-FB37-4E04-8982-7171E671F84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7" y="6476999"/>
            <a:ext cx="3760204" cy="274320"/>
          </a:xfrm>
        </p:spPr>
        <p:txBody>
          <a:bodyPr/>
          <a:lstStyle/>
          <a:p>
            <a:pPr algn="ctr"/>
            <a:r>
              <a:rPr lang="en-US" smtClean="0"/>
              <a:t>VLSI Design Conference, 2016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29"/>
    </mc:Choice>
    <mc:Fallback xmlns="">
      <p:transition spd="slow" advTm="9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0.4|25.9|2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4.9|2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8|16.6|1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0.3|1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0.9|18.8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4.7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4.1|2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5.1|25.8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6.4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8|13.8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6|15.2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6.3|1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5146</TotalTime>
  <Words>2396</Words>
  <Application>Microsoft Office PowerPoint</Application>
  <PresentationFormat>On-screen Show (4:3)</PresentationFormat>
  <Paragraphs>364</Paragraphs>
  <Slides>39</Slides>
  <Notes>28</Notes>
  <HiddenSlides>0</HiddenSlides>
  <MMClips>39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Cambria Math</vt:lpstr>
      <vt:lpstr>Corbel</vt:lpstr>
      <vt:lpstr>Wingdings</vt:lpstr>
      <vt:lpstr>Wingdings 2</vt:lpstr>
      <vt:lpstr>Wingdings 3</vt:lpstr>
      <vt:lpstr>Module</vt:lpstr>
      <vt:lpstr>Database Search and ATPG – Interdisciplinary Domains and Algorithms  An Embedded Tutorial</vt:lpstr>
      <vt:lpstr>Outline</vt:lpstr>
      <vt:lpstr>Purpose</vt:lpstr>
      <vt:lpstr>Background</vt:lpstr>
      <vt:lpstr>Overview of ATPG Research</vt:lpstr>
      <vt:lpstr>ATPG Research (contd..)</vt:lpstr>
      <vt:lpstr>ATPG Research (contd..)</vt:lpstr>
      <vt:lpstr>Overview of Database Search</vt:lpstr>
      <vt:lpstr>Database Search (contd..)</vt:lpstr>
      <vt:lpstr>Interdisciplinary Connection</vt:lpstr>
      <vt:lpstr>Interdisciplinary Connection (c0ntd..)</vt:lpstr>
      <vt:lpstr>Quantum Computing – The Future!</vt:lpstr>
      <vt:lpstr>Quantum Computing (contd..)</vt:lpstr>
      <vt:lpstr>Quantum Computing (contd..)</vt:lpstr>
      <vt:lpstr>Grover's Quantum Algorithm</vt:lpstr>
      <vt:lpstr>Grover’s Algorithm (contd..)</vt:lpstr>
      <vt:lpstr>PowerPoint Presentation</vt:lpstr>
      <vt:lpstr>Applications of Grover’s Algorithm</vt:lpstr>
      <vt:lpstr>Applications (contd..)</vt:lpstr>
      <vt:lpstr>Applications (contd..)</vt:lpstr>
      <vt:lpstr>PowerPoint Presentation</vt:lpstr>
      <vt:lpstr>Conceptual Outline</vt:lpstr>
      <vt:lpstr>Outline (contd..)</vt:lpstr>
      <vt:lpstr>Results</vt:lpstr>
      <vt:lpstr>Test Circuit Analysis</vt:lpstr>
      <vt:lpstr>Test Circuit Results (#PIs = 6)</vt:lpstr>
      <vt:lpstr>Comparing Average Iterations</vt:lpstr>
      <vt:lpstr>ALU Control Circuit (#PIs = 7)</vt:lpstr>
      <vt:lpstr>Decoder Circuit (#PIs = 8)</vt:lpstr>
      <vt:lpstr>Ones Counter Circuit (#PIs = 9)</vt:lpstr>
      <vt:lpstr>Search Algorithm Complexity</vt:lpstr>
      <vt:lpstr>Future Work</vt:lpstr>
      <vt:lpstr>Conclusion</vt:lpstr>
      <vt:lpstr>References</vt:lpstr>
      <vt:lpstr>References (contd..)</vt:lpstr>
      <vt:lpstr>References (contd..)</vt:lpstr>
      <vt:lpstr>References (contd..)</vt:lpstr>
      <vt:lpstr>References (contd..)</vt:lpstr>
      <vt:lpstr>PowerPoint Presentation</vt:lpstr>
    </vt:vector>
  </TitlesOfParts>
  <Company>Auburn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Subthreshold Voltage High-k CMOS Devices Have Lowest Energy and High Process Tolerance</dc:title>
  <dc:creator>Murali Dharan</dc:creator>
  <cp:lastModifiedBy>Muralidharan Venkatasubramanian</cp:lastModifiedBy>
  <cp:revision>446</cp:revision>
  <dcterms:created xsi:type="dcterms:W3CDTF">2011-03-14T04:26:55Z</dcterms:created>
  <dcterms:modified xsi:type="dcterms:W3CDTF">2015-12-27T12:52:47Z</dcterms:modified>
</cp:coreProperties>
</file>